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022"/>
    <a:srgbClr val="0A1224"/>
    <a:srgbClr val="10263E"/>
    <a:srgbClr val="0B1325"/>
    <a:srgbClr val="F8F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20"/>
    <p:restoredTop sz="96327"/>
  </p:normalViewPr>
  <p:slideViewPr>
    <p:cSldViewPr snapToGrid="0">
      <p:cViewPr varScale="1">
        <p:scale>
          <a:sx n="142" d="100"/>
          <a:sy n="142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342E-B1EB-717B-0C0E-26C45EF51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9D532-61EA-7B57-40D1-4B3002CF0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2B5B-1D69-6ACC-32EF-777C0AEAE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5475E-ACA9-E218-432D-08A804111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9EB3C-2F93-0249-8200-0F78FFC8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807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ACA31-814F-D1C0-AF1D-9769FB5B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E9C72-2B28-19A8-8DBC-91B361841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C0F8F-E2F6-9964-F9E4-57139E840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86B0A-ABE4-3461-0459-44D67772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0E715-91F4-BA17-E508-98D35C0EF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5079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99CC50-ACA6-10D3-678F-93CC1BC10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A86E2-8E80-D244-3E38-71B436DD2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8076B-D334-84E1-1225-0AB52B61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F862B-CF78-FFFD-EAF3-D856DCBB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A8427-F854-AE39-DA94-065776CA4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8624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F898A-E19F-2179-D0F0-1708FC574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38E81-C813-3A0E-58D9-80D4C73DF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007B-567C-2FA3-C246-0596E820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021D2-9883-FBCD-4DBF-EDB6C14C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FBA10-E4DB-456B-955D-DCE0CDE93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4213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E86A6-6A54-CC2E-026C-E713E77B6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E657C-BF9F-E7D3-BF70-DC0AC6DFF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4896D-082D-3B16-CF46-DA5E5A57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FF19D-FD93-46AA-7D41-99701D761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565D6-A9DA-E698-6FEB-A6E590BF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5846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C805F-B7FC-99CA-DC31-ABF98ED77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BF982-316B-2777-6147-12268CB5E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68E04-FE48-4A80-FD4D-91D399F21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5C1E9-3FE1-F0A1-9EA1-8BA3B69A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6988E-FF25-69D1-5261-38DC50C3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DB2F4-9982-110E-FFF4-262867A5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5020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79ECA-0547-11ED-4A16-CAD99ADD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030B6-089D-6FCC-B843-3691D60F3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7A8B0-46BC-21F5-2B1C-575C30056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E68569-D323-9713-0B67-FFC412AED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73B92-49E5-C8E4-8AC6-624BB70F1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307AE-95E7-591E-12BE-49EFD0DD7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D00B9-68DC-D951-8295-4653AF60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372EAD-E64B-FF5B-E98E-18F0F090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9819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805F-6FA4-6117-F383-BABC65378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2D4A21-81E1-7E75-E1AB-738055CB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F3747-6B49-482B-4BA6-0C62B9343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E941D-AC07-4D0B-92E4-3EA877571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13487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6FC8E-413C-A674-15E7-91A2DED84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A2029-AD26-0AD3-D843-9F2DDCC58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AAE-18AA-5BE5-31B8-4E85E1CD4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38265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FC05-D175-3723-4E57-0AE189DF3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6EC0F-5870-EC38-7261-A10627E85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ACE42-CFB1-C129-A0DC-8C3D7D772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FD7BA-B807-9B2B-DD39-9E662164C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E0CE5-1543-710D-7FD5-B51817AF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C9034F-95D1-6996-7419-7F924C6FA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9001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6A4F-C1C0-BD29-D30F-EEE83273F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775656-05B0-A7FF-5180-FDE56C2587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7FD59-2C65-6459-2091-318A2AF76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D8358-EC32-2FB1-EC12-9390ADC25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4E75D-9820-3E6C-8D15-EE47FAAD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837A1-AB4C-7688-DB42-047F0688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0571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127F95-A143-A319-F5C1-64D240AD8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509AB-EE8C-31DA-43CA-A0644D509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CC1A-BC08-862B-49CA-7D9A51BA1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854A3-34AC-314F-AF4A-B6560BFDA5CB}" type="datetimeFigureOut">
              <a:rPr lang="en-IT" smtClean="0"/>
              <a:t>08/02/26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C9640-E128-76A6-D325-5FAB21B76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2E544-DD76-9514-8D45-208566FE4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16867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36">
              <a:srgbClr val="10263E"/>
            </a:gs>
            <a:gs pos="13000">
              <a:srgbClr val="0A1224"/>
            </a:gs>
            <a:gs pos="47000">
              <a:srgbClr val="0B1022"/>
            </a:gs>
            <a:gs pos="100000">
              <a:srgbClr val="10263E">
                <a:lumMod val="93000"/>
              </a:srgbClr>
            </a:gs>
            <a:gs pos="100000">
              <a:srgbClr val="10263E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215176-0A47-AB64-88F7-DD5BD9A5C1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6634856" y="643466"/>
            <a:ext cx="5125380" cy="5571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B2987D-F0C1-8764-8AC3-44EFAFA26C4A}"/>
              </a:ext>
            </a:extLst>
          </p:cNvPr>
          <p:cNvSpPr txBox="1"/>
          <p:nvPr/>
        </p:nvSpPr>
        <p:spPr>
          <a:xfrm>
            <a:off x="223806" y="324465"/>
            <a:ext cx="64529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5400" b="1" dirty="0">
                <a:latin typeface="Quattrocento" panose="02020502030000000404" pitchFamily="18" charset="0"/>
              </a:rPr>
              <a:t>Smart Parking</a:t>
            </a:r>
          </a:p>
          <a:p>
            <a:r>
              <a:rPr lang="en-IT" sz="5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Reservation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18D937-5A99-9920-63D9-1DD77176F6DB}"/>
              </a:ext>
            </a:extLst>
          </p:cNvPr>
          <p:cNvSpPr txBox="1"/>
          <p:nvPr/>
        </p:nvSpPr>
        <p:spPr>
          <a:xfrm>
            <a:off x="1742687" y="3799463"/>
            <a:ext cx="3327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Quattrocento" panose="02020502030000000404" pitchFamily="18" charset="0"/>
              </a:rPr>
              <a:t>Developed By:</a:t>
            </a:r>
            <a:br>
              <a:rPr lang="en-IT" dirty="0">
                <a:latin typeface="Quattrocento" panose="02020502030000000404" pitchFamily="18" charset="0"/>
              </a:rPr>
            </a:br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Sepideh Mottaghi(S5003374)</a:t>
            </a:r>
          </a:p>
          <a:p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Forough Majidi(S5475593)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548A36-F559-51B3-31C5-D2FE15DE25BF}"/>
              </a:ext>
            </a:extLst>
          </p:cNvPr>
          <p:cNvSpPr txBox="1"/>
          <p:nvPr/>
        </p:nvSpPr>
        <p:spPr>
          <a:xfrm>
            <a:off x="1742687" y="5002087"/>
            <a:ext cx="293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Quattrocento" panose="02020502030000000404" pitchFamily="18" charset="0"/>
              </a:rPr>
              <a:t>Date: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February</a:t>
            </a:r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 2026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9AD7FD-8DCD-55C1-6539-B73D3DCA32D4}"/>
              </a:ext>
            </a:extLst>
          </p:cNvPr>
          <p:cNvSpPr txBox="1"/>
          <p:nvPr/>
        </p:nvSpPr>
        <p:spPr>
          <a:xfrm>
            <a:off x="1742688" y="3407419"/>
            <a:ext cx="2873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Course</a:t>
            </a:r>
            <a:r>
              <a:rPr lang="en-GB" sz="1400" b="1" i="0" u="none" strike="noStrike" dirty="0">
                <a:effectLst/>
                <a:latin typeface="Quattrocento" panose="02020502030000000404" pitchFamily="18" charset="0"/>
              </a:rPr>
              <a:t>: 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INTERNET OF THINGS</a:t>
            </a:r>
          </a:p>
          <a:p>
            <a:endParaRPr lang="en-IT" sz="14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A94B18-FADA-905D-DDA4-F89FC5E3066E}"/>
              </a:ext>
            </a:extLst>
          </p:cNvPr>
          <p:cNvSpPr txBox="1"/>
          <p:nvPr/>
        </p:nvSpPr>
        <p:spPr>
          <a:xfrm>
            <a:off x="291078" y="2090614"/>
            <a:ext cx="64309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End-to-end IoT system with simulated gateways &amp; locks, MQTT middleware, real-time monitoring dashboard, Responsive web application</a:t>
            </a:r>
            <a:endParaRPr lang="en-IT" sz="14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586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2EA42659-0771-BFC0-4B73-BB404A7F8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020" y="1339037"/>
            <a:ext cx="7891820" cy="4932386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40355D3A-8667-E145-F4AE-614D2F9C7F9F}"/>
              </a:ext>
            </a:extLst>
          </p:cNvPr>
          <p:cNvSpPr/>
          <p:nvPr/>
        </p:nvSpPr>
        <p:spPr>
          <a:xfrm>
            <a:off x="252174" y="146685"/>
            <a:ext cx="1181790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Dashboard &amp; Data Series: </a:t>
            </a:r>
            <a:r>
              <a:rPr lang="en-GB" sz="14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Real-time system health, reservation metrics, and data export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Quattrocento" panose="02020502030000000404" pitchFamily="18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30F1301-D3EF-2D78-C5A0-B1D6E94E86A4}"/>
              </a:ext>
            </a:extLst>
          </p:cNvPr>
          <p:cNvSpPr/>
          <p:nvPr/>
        </p:nvSpPr>
        <p:spPr>
          <a:xfrm>
            <a:off x="252174" y="498634"/>
            <a:ext cx="11802666" cy="523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 comprehensive dashboard is integrated into the system, fulfilling the requirement for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storing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visualizing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, and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exporting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critical data series. 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This provides administrators and operators with deep insights into system performance and real-time operational status.</a:t>
            </a:r>
          </a:p>
          <a:p>
            <a:pPr marL="0" indent="0" algn="l">
              <a:lnSpc>
                <a:spcPts val="1500"/>
              </a:lnSpc>
              <a:buNone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B8DAE6B0-3EA6-BA7F-857F-B70B05512180}"/>
              </a:ext>
            </a:extLst>
          </p:cNvPr>
          <p:cNvSpPr/>
          <p:nvPr/>
        </p:nvSpPr>
        <p:spPr>
          <a:xfrm>
            <a:off x="180975" y="1233488"/>
            <a:ext cx="1689497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Live Views: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D3B7E230-41DB-231E-838E-6A6204C42BF0}"/>
              </a:ext>
            </a:extLst>
          </p:cNvPr>
          <p:cNvSpPr/>
          <p:nvPr/>
        </p:nvSpPr>
        <p:spPr>
          <a:xfrm>
            <a:off x="180975" y="1564243"/>
            <a:ext cx="3924895" cy="1118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Slots Live View:</a:t>
            </a: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Merges logical reservation status with physical device statuses, displaying lock status, battery levels, last heartbeats, and highlighting stale or mismatched devices.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Reservations Live View:</a:t>
            </a: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Shows all active and occupied reservations, including remaining time and flags for expiring or expired reservations.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9927E37-44BA-3325-807E-D289B4A8E980}"/>
              </a:ext>
            </a:extLst>
          </p:cNvPr>
          <p:cNvSpPr/>
          <p:nvPr/>
        </p:nvSpPr>
        <p:spPr>
          <a:xfrm>
            <a:off x="180975" y="2740105"/>
            <a:ext cx="2614374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Parking overview: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8857A116-82C1-36FD-5DA0-6E0554339051}"/>
              </a:ext>
            </a:extLst>
          </p:cNvPr>
          <p:cNvSpPr/>
          <p:nvPr/>
        </p:nvSpPr>
        <p:spPr>
          <a:xfrm>
            <a:off x="180975" y="3013710"/>
            <a:ext cx="3924895" cy="655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Counters for free, reserved, and occupied slots.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Identification of out-of-order devices.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Metrics for active/expired/cancel reservations.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859C06D8-D234-10A5-17FF-B75BDD6BD37D}"/>
              </a:ext>
            </a:extLst>
          </p:cNvPr>
          <p:cNvSpPr/>
          <p:nvPr/>
        </p:nvSpPr>
        <p:spPr>
          <a:xfrm>
            <a:off x="180975" y="3888303"/>
            <a:ext cx="1689497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Time-Series Metrics: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FF3EEBD1-DB54-1445-D2D4-06BA026CEAEB}"/>
              </a:ext>
            </a:extLst>
          </p:cNvPr>
          <p:cNvSpPr/>
          <p:nvPr/>
        </p:nvSpPr>
        <p:spPr>
          <a:xfrm>
            <a:off x="192405" y="4219058"/>
            <a:ext cx="3924895" cy="777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Tracking the number of stale/mismatch devices over time.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Analysis of reservations created per hour/day.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Monitoring of reservations expired per hour/day.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68110096-7458-076C-D022-4A34276CA5AD}"/>
              </a:ext>
            </a:extLst>
          </p:cNvPr>
          <p:cNvSpPr/>
          <p:nvPr/>
        </p:nvSpPr>
        <p:spPr>
          <a:xfrm>
            <a:off x="352425" y="4452302"/>
            <a:ext cx="3924895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30" name="Text 13">
            <a:extLst>
              <a:ext uri="{FF2B5EF4-FFF2-40B4-BE49-F238E27FC236}">
                <a16:creationId xmlns:a16="http://schemas.microsoft.com/office/drawing/2014/main" id="{8DA63AB8-3B1E-F414-CAFB-A30702D8C9E9}"/>
              </a:ext>
            </a:extLst>
          </p:cNvPr>
          <p:cNvSpPr/>
          <p:nvPr/>
        </p:nvSpPr>
        <p:spPr>
          <a:xfrm>
            <a:off x="180975" y="4996656"/>
            <a:ext cx="2027039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JSON Export Functionality: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31" name="Text 14">
            <a:extLst>
              <a:ext uri="{FF2B5EF4-FFF2-40B4-BE49-F238E27FC236}">
                <a16:creationId xmlns:a16="http://schemas.microsoft.com/office/drawing/2014/main" id="{9C5F8FB3-9E18-EF2E-EEC9-B5D2C384FA30}"/>
              </a:ext>
            </a:extLst>
          </p:cNvPr>
          <p:cNvSpPr/>
          <p:nvPr/>
        </p:nvSpPr>
        <p:spPr>
          <a:xfrm>
            <a:off x="180975" y="5327411"/>
            <a:ext cx="3924895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Enables export of slots live data, reservations live data, and time-series metrics for external analysis and reporting.</a:t>
            </a:r>
            <a:endParaRPr lang="en-US" sz="900" dirty="0">
              <a:latin typeface="Quattrocento" panose="02020502030000000404" pitchFamily="18" charset="0"/>
            </a:endParaRPr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3125073E-9D1D-C3C1-EDF0-DBC6D9BF3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290" y="4065775"/>
            <a:ext cx="4348130" cy="27175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20503-D3CF-1AEA-A31B-0EAB1F1B0CED}"/>
              </a:ext>
            </a:extLst>
          </p:cNvPr>
          <p:cNvSpPr txBox="1"/>
          <p:nvPr/>
        </p:nvSpPr>
        <p:spPr>
          <a:xfrm>
            <a:off x="114970" y="5928201"/>
            <a:ext cx="60975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Includes live operational signals (acknowledgements)</a:t>
            </a:r>
            <a:endParaRPr lang="en-IT" sz="1200" dirty="0">
              <a:solidFill>
                <a:srgbClr val="00B050"/>
              </a:solidFill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476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A86E620-EF07-DC0D-F294-2EACF6308D95}"/>
              </a:ext>
            </a:extLst>
          </p:cNvPr>
          <p:cNvSpPr/>
          <p:nvPr/>
        </p:nvSpPr>
        <p:spPr>
          <a:xfrm>
            <a:off x="194310" y="640080"/>
            <a:ext cx="4229100" cy="284607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System Deliverables</a:t>
            </a:r>
          </a:p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Functional outcomes</a:t>
            </a:r>
          </a:p>
          <a:p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Responsive web app with real-time map + reservation management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End-to-end reservation lifecycle (reserve / arrive / extend / cancel / leave / expire)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</a:t>
            </a: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Real-time dashboard + analytics + JSON export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Hardware-Ready Architecture</a:t>
            </a:r>
          </a:p>
          <a:p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algn="ctr"/>
            <a:endParaRPr lang="en-IT" sz="1200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0BA288-06AA-2BD7-AE2A-D0E45E257BE3}"/>
              </a:ext>
            </a:extLst>
          </p:cNvPr>
          <p:cNvSpPr/>
          <p:nvPr/>
        </p:nvSpPr>
        <p:spPr>
          <a:xfrm>
            <a:off x="194310" y="3707130"/>
            <a:ext cx="4229100" cy="284607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effectLst/>
                <a:latin typeface="Quattrocento" panose="02020502030000000404" pitchFamily="18" charset="0"/>
              </a:rPr>
              <a:t>Core Architecture Preserved</a:t>
            </a:r>
          </a:p>
          <a:p>
            <a:r>
              <a:rPr lang="en-GB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Simulation</a:t>
            </a:r>
          </a:p>
          <a:p>
            <a:endParaRPr lang="en-GB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Full </a:t>
            </a:r>
            <a:r>
              <a:rPr lang="en-GB" sz="12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1200" dirty="0">
                <a:effectLst/>
                <a:latin typeface="Quattrocento" panose="02020502030000000404" pitchFamily="18" charset="0"/>
              </a:rPr>
              <a:t> layered architecture implemented 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﻿﻿Correct usage of protocols (MQTT, HTTP/REST)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﻿﻿Realistic message flows &amp; asynchronous behaviour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</a:t>
            </a: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Distance-based proximity sensing modelled (threshold-based) and fused with magnetic detection</a:t>
            </a:r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F5D0836-52B6-7E42-77D0-0910E251D5BE}"/>
              </a:ext>
            </a:extLst>
          </p:cNvPr>
          <p:cNvSpPr/>
          <p:nvPr/>
        </p:nvSpPr>
        <p:spPr>
          <a:xfrm>
            <a:off x="4575810" y="640080"/>
            <a:ext cx="7048500" cy="591312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effectLst/>
                <a:latin typeface="Quattrocento" panose="02020502030000000404" pitchFamily="18" charset="0"/>
              </a:rPr>
              <a:t>Future Roadmap</a:t>
            </a:r>
          </a:p>
          <a:p>
            <a:r>
              <a:rPr lang="en-GB" sz="12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Requirements for production deployment.</a:t>
            </a: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Quattrocento" panose="02020502030000000404" pitchFamily="18" charset="0"/>
            </a:endParaRP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Security Hardening: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Implement TLS encryption for MQTT and robust device authentication certificates.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Physical Integration: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Replace simulated Node.js locks and Gateway with real hardware.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ANPR Expansion: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Deploy real camera hardware.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Sensor Calibration &amp; Fusion: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Calibration of magnetic and proximity sensors per slot.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Resilience &amp; Reliability: </a:t>
            </a: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Offline buffering, MQTT QoS, retries, and fault recovery.</a:t>
            </a:r>
            <a:endParaRPr lang="en-GB" sz="1600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effectLst/>
              <a:latin typeface="Quattrocento" panose="02020502030000000404" pitchFamily="18" charset="0"/>
            </a:endParaRPr>
          </a:p>
          <a:p>
            <a:endParaRPr lang="en-GB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95B8CC-39E5-0BEA-EE28-D03EA3E56045}"/>
              </a:ext>
            </a:extLst>
          </p:cNvPr>
          <p:cNvSpPr txBox="1"/>
          <p:nvPr/>
        </p:nvSpPr>
        <p:spPr>
          <a:xfrm>
            <a:off x="80010" y="-45720"/>
            <a:ext cx="292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600" dirty="0">
                <a:latin typeface="Quattrocento" panose="020205020300000004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8776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">
            <a:extLst>
              <a:ext uri="{FF2B5EF4-FFF2-40B4-BE49-F238E27FC236}">
                <a16:creationId xmlns:a16="http://schemas.microsoft.com/office/drawing/2014/main" id="{B8DAA9DF-4C25-EF80-2D0D-84C4FC828AB3}"/>
              </a:ext>
            </a:extLst>
          </p:cNvPr>
          <p:cNvSpPr/>
          <p:nvPr/>
        </p:nvSpPr>
        <p:spPr>
          <a:xfrm>
            <a:off x="8008702" y="1315175"/>
            <a:ext cx="4051147" cy="1810222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8E20A-D1FC-0159-5C31-88CE9D181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47" y="132747"/>
            <a:ext cx="8633955" cy="954645"/>
          </a:xfrm>
          <a:noFill/>
          <a:ln>
            <a:noFill/>
          </a:ln>
          <a:effectLst>
            <a:softEdge rad="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GB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Reference Architecture &amp; Implementation Mapping</a:t>
            </a:r>
            <a:endParaRPr lang="en-IT" dirty="0">
              <a:solidFill>
                <a:schemeClr val="tx1">
                  <a:lumMod val="95000"/>
                </a:schemeClr>
              </a:solidFill>
              <a:latin typeface="Quattrocento" panose="02020502030000000404" pitchFamily="18" charset="0"/>
            </a:endParaRPr>
          </a:p>
        </p:txBody>
      </p:sp>
      <p:pic>
        <p:nvPicPr>
          <p:cNvPr id="5" name="Picture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86B2A8EC-7E65-C470-8BAC-CBF3966D3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1875" y="4722697"/>
            <a:ext cx="4171935" cy="2029715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381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hape 2">
            <a:extLst>
              <a:ext uri="{FF2B5EF4-FFF2-40B4-BE49-F238E27FC236}">
                <a16:creationId xmlns:a16="http://schemas.microsoft.com/office/drawing/2014/main" id="{28330D8C-5ADE-58EA-341E-24F7DFB31049}"/>
              </a:ext>
            </a:extLst>
          </p:cNvPr>
          <p:cNvSpPr/>
          <p:nvPr/>
        </p:nvSpPr>
        <p:spPr>
          <a:xfrm>
            <a:off x="638865" y="790423"/>
            <a:ext cx="641969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7" name="Shape 6">
            <a:extLst>
              <a:ext uri="{FF2B5EF4-FFF2-40B4-BE49-F238E27FC236}">
                <a16:creationId xmlns:a16="http://schemas.microsoft.com/office/drawing/2014/main" id="{84E2E1A0-B299-2A46-E3EB-0A0D8C43E86E}"/>
              </a:ext>
            </a:extLst>
          </p:cNvPr>
          <p:cNvSpPr/>
          <p:nvPr/>
        </p:nvSpPr>
        <p:spPr>
          <a:xfrm>
            <a:off x="638865" y="3832021"/>
            <a:ext cx="641981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8" name="Shape 10">
            <a:extLst>
              <a:ext uri="{FF2B5EF4-FFF2-40B4-BE49-F238E27FC236}">
                <a16:creationId xmlns:a16="http://schemas.microsoft.com/office/drawing/2014/main" id="{740F1E64-357B-B8B0-D914-DF19AEC237F6}"/>
              </a:ext>
            </a:extLst>
          </p:cNvPr>
          <p:cNvSpPr/>
          <p:nvPr/>
        </p:nvSpPr>
        <p:spPr>
          <a:xfrm>
            <a:off x="638865" y="2323576"/>
            <a:ext cx="641969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9" name="Shape 14">
            <a:extLst>
              <a:ext uri="{FF2B5EF4-FFF2-40B4-BE49-F238E27FC236}">
                <a16:creationId xmlns:a16="http://schemas.microsoft.com/office/drawing/2014/main" id="{4E02950B-6659-B423-8946-077C5D4E1F51}"/>
              </a:ext>
            </a:extLst>
          </p:cNvPr>
          <p:cNvSpPr/>
          <p:nvPr/>
        </p:nvSpPr>
        <p:spPr>
          <a:xfrm>
            <a:off x="683723" y="5190914"/>
            <a:ext cx="6374837" cy="1349504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DA0AB-1256-D835-B2B1-5735C9843860}"/>
              </a:ext>
            </a:extLst>
          </p:cNvPr>
          <p:cNvSpPr txBox="1"/>
          <p:nvPr/>
        </p:nvSpPr>
        <p:spPr>
          <a:xfrm>
            <a:off x="756611" y="854392"/>
            <a:ext cx="611041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1. Client Layer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95F7FB88-631A-CD9B-226C-47FCB552ABCA}"/>
              </a:ext>
            </a:extLst>
          </p:cNvPr>
          <p:cNvSpPr/>
          <p:nvPr/>
        </p:nvSpPr>
        <p:spPr>
          <a:xfrm>
            <a:off x="850371" y="2447148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2. IoT Platform</a:t>
            </a:r>
            <a:endParaRPr lang="en-US" sz="1900" dirty="0">
              <a:latin typeface="Quattrocento" panose="02020502030000000404" pitchFamily="18" charset="0"/>
            </a:endParaRPr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5912665D-7E91-5255-DA78-6AA62CC60DE1}"/>
              </a:ext>
            </a:extLst>
          </p:cNvPr>
          <p:cNvSpPr/>
          <p:nvPr/>
        </p:nvSpPr>
        <p:spPr>
          <a:xfrm>
            <a:off x="850371" y="3939544"/>
            <a:ext cx="344828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3. Communication Middleware</a:t>
            </a:r>
            <a:endParaRPr lang="en-US" sz="1900" dirty="0">
              <a:latin typeface="Quattrocento" panose="020205020300000004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753E49-B094-7FF3-0FB4-7CC3FA7292ED}"/>
              </a:ext>
            </a:extLst>
          </p:cNvPr>
          <p:cNvSpPr txBox="1"/>
          <p:nvPr/>
        </p:nvSpPr>
        <p:spPr>
          <a:xfrm>
            <a:off x="838363" y="5223656"/>
            <a:ext cx="611041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4. Simulated Devices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pic>
        <p:nvPicPr>
          <p:cNvPr id="19" name="Graphic 18" descr="Database with solid fill">
            <a:extLst>
              <a:ext uri="{FF2B5EF4-FFF2-40B4-BE49-F238E27FC236}">
                <a16:creationId xmlns:a16="http://schemas.microsoft.com/office/drawing/2014/main" id="{C65ACC09-878A-1400-64E1-CF82BB590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71027" y="1546980"/>
            <a:ext cx="1350318" cy="1350318"/>
          </a:xfrm>
          <a:prstGeom prst="rect">
            <a:avLst/>
          </a:prstGeom>
        </p:spPr>
      </p:pic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11C935C-9D0D-52CA-9906-46281D19340C}"/>
              </a:ext>
            </a:extLst>
          </p:cNvPr>
          <p:cNvCxnSpPr>
            <a:cxnSpLocks/>
          </p:cNvCxnSpPr>
          <p:nvPr/>
        </p:nvCxnSpPr>
        <p:spPr>
          <a:xfrm flipV="1">
            <a:off x="7058560" y="2542725"/>
            <a:ext cx="958548" cy="354573"/>
          </a:xfrm>
          <a:prstGeom prst="bentConnector3">
            <a:avLst>
              <a:gd name="adj1" fmla="val 50000"/>
            </a:avLst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3857482-63ED-A905-2DB6-6C66D8F5CE33}"/>
              </a:ext>
            </a:extLst>
          </p:cNvPr>
          <p:cNvSpPr txBox="1"/>
          <p:nvPr/>
        </p:nvSpPr>
        <p:spPr>
          <a:xfrm>
            <a:off x="960502" y="1156025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Next.js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46128F-42BD-DD43-3F03-2BF699096B5A}"/>
              </a:ext>
            </a:extLst>
          </p:cNvPr>
          <p:cNvSpPr txBox="1"/>
          <p:nvPr/>
        </p:nvSpPr>
        <p:spPr>
          <a:xfrm>
            <a:off x="1005361" y="4216637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MQTT with </a:t>
            </a:r>
            <a:r>
              <a:rPr lang="en-US" sz="1400" dirty="0" err="1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Mosquitto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9FA264-DA02-92FA-7CAC-1DB6B3D71F08}"/>
              </a:ext>
            </a:extLst>
          </p:cNvPr>
          <p:cNvSpPr txBox="1"/>
          <p:nvPr/>
        </p:nvSpPr>
        <p:spPr>
          <a:xfrm>
            <a:off x="1082681" y="5564928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Node.js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830BB0-C226-369E-F6C9-F43EC7E784B5}"/>
              </a:ext>
            </a:extLst>
          </p:cNvPr>
          <p:cNvSpPr txBox="1"/>
          <p:nvPr/>
        </p:nvSpPr>
        <p:spPr>
          <a:xfrm>
            <a:off x="1053192" y="2724803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Node-Red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9" name="Shape 14">
            <a:extLst>
              <a:ext uri="{FF2B5EF4-FFF2-40B4-BE49-F238E27FC236}">
                <a16:creationId xmlns:a16="http://schemas.microsoft.com/office/drawing/2014/main" id="{AEB54037-5B21-FFE1-59B7-D3EB43C5E1DB}"/>
              </a:ext>
            </a:extLst>
          </p:cNvPr>
          <p:cNvSpPr/>
          <p:nvPr/>
        </p:nvSpPr>
        <p:spPr>
          <a:xfrm>
            <a:off x="3109778" y="5615168"/>
            <a:ext cx="1338650" cy="724263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40" name="Shape 14">
            <a:extLst>
              <a:ext uri="{FF2B5EF4-FFF2-40B4-BE49-F238E27FC236}">
                <a16:creationId xmlns:a16="http://schemas.microsoft.com/office/drawing/2014/main" id="{5AD7FF11-BF84-B446-12D7-45FF119EEDE2}"/>
              </a:ext>
            </a:extLst>
          </p:cNvPr>
          <p:cNvSpPr/>
          <p:nvPr/>
        </p:nvSpPr>
        <p:spPr>
          <a:xfrm>
            <a:off x="5449288" y="5602661"/>
            <a:ext cx="1222174" cy="724263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9871CC2-02F5-04DD-361A-E0DCAFA267C8}"/>
              </a:ext>
            </a:extLst>
          </p:cNvPr>
          <p:cNvSpPr txBox="1"/>
          <p:nvPr/>
        </p:nvSpPr>
        <p:spPr>
          <a:xfrm>
            <a:off x="3201540" y="5760705"/>
            <a:ext cx="2412542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90A556-4265-1AF9-1038-34CD45633A48}"/>
              </a:ext>
            </a:extLst>
          </p:cNvPr>
          <p:cNvSpPr txBox="1"/>
          <p:nvPr/>
        </p:nvSpPr>
        <p:spPr>
          <a:xfrm>
            <a:off x="5648544" y="5770443"/>
            <a:ext cx="92937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anose="02020502030000000404" pitchFamily="18" charset="0"/>
              </a:rPr>
              <a:t>Locks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C79B4E5-EEC7-3698-C91F-71C59137476C}"/>
              </a:ext>
            </a:extLst>
          </p:cNvPr>
          <p:cNvSpPr txBox="1"/>
          <p:nvPr/>
        </p:nvSpPr>
        <p:spPr>
          <a:xfrm>
            <a:off x="9625654" y="1387963"/>
            <a:ext cx="61227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1200" dirty="0">
                <a:latin typeface="Quattrocento" panose="02020502030000000404" pitchFamily="18" charset="0"/>
              </a:rPr>
              <a:t>Firebase Authentication Service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BD744C4-6FF8-CCE4-1AF4-154A7D762312}"/>
              </a:ext>
            </a:extLst>
          </p:cNvPr>
          <p:cNvSpPr txBox="1"/>
          <p:nvPr/>
        </p:nvSpPr>
        <p:spPr>
          <a:xfrm>
            <a:off x="8077625" y="1375550"/>
            <a:ext cx="19987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1200" dirty="0">
                <a:latin typeface="Quattrocento" panose="02020502030000000404" pitchFamily="18" charset="0"/>
              </a:rPr>
              <a:t>Firestore Database</a:t>
            </a:r>
          </a:p>
        </p:txBody>
      </p:sp>
      <p:cxnSp>
        <p:nvCxnSpPr>
          <p:cNvPr id="78" name="Elbow Connector 77">
            <a:extLst>
              <a:ext uri="{FF2B5EF4-FFF2-40B4-BE49-F238E27FC236}">
                <a16:creationId xmlns:a16="http://schemas.microsoft.com/office/drawing/2014/main" id="{4AE7E3F1-9CBF-CB15-DAC0-43931B513AF2}"/>
              </a:ext>
            </a:extLst>
          </p:cNvPr>
          <p:cNvCxnSpPr>
            <a:cxnSpLocks/>
          </p:cNvCxnSpPr>
          <p:nvPr/>
        </p:nvCxnSpPr>
        <p:spPr>
          <a:xfrm>
            <a:off x="7058560" y="1276504"/>
            <a:ext cx="944923" cy="592473"/>
          </a:xfrm>
          <a:prstGeom prst="bentConnector3">
            <a:avLst>
              <a:gd name="adj1" fmla="val 50000"/>
            </a:avLst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AEA53DB-1B0E-4B45-DAD0-A5C887372E76}"/>
              </a:ext>
            </a:extLst>
          </p:cNvPr>
          <p:cNvCxnSpPr/>
          <p:nvPr/>
        </p:nvCxnSpPr>
        <p:spPr>
          <a:xfrm>
            <a:off x="2574515" y="1745069"/>
            <a:ext cx="0" cy="561118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B7BF60F-F8E1-84C5-9AAC-4963E6B1AE44}"/>
              </a:ext>
            </a:extLst>
          </p:cNvPr>
          <p:cNvCxnSpPr/>
          <p:nvPr/>
        </p:nvCxnSpPr>
        <p:spPr>
          <a:xfrm>
            <a:off x="2986407" y="3270903"/>
            <a:ext cx="0" cy="561118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A96BF90-0DA1-2385-33A8-BD2CFEA31CE3}"/>
              </a:ext>
            </a:extLst>
          </p:cNvPr>
          <p:cNvCxnSpPr>
            <a:cxnSpLocks/>
          </p:cNvCxnSpPr>
          <p:nvPr/>
        </p:nvCxnSpPr>
        <p:spPr>
          <a:xfrm>
            <a:off x="4025748" y="4786667"/>
            <a:ext cx="0" cy="824211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Graphic 90" descr="Server outline">
            <a:extLst>
              <a:ext uri="{FF2B5EF4-FFF2-40B4-BE49-F238E27FC236}">
                <a16:creationId xmlns:a16="http://schemas.microsoft.com/office/drawing/2014/main" id="{BC146AC0-185C-B57F-853F-33CA1C99B7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91618" y="1732600"/>
            <a:ext cx="1047189" cy="1047189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098AB8C9-FB13-E536-1C56-BDE3AB259D1B}"/>
              </a:ext>
            </a:extLst>
          </p:cNvPr>
          <p:cNvCxnSpPr/>
          <p:nvPr/>
        </p:nvCxnSpPr>
        <p:spPr>
          <a:xfrm>
            <a:off x="4448428" y="6008402"/>
            <a:ext cx="1000859" cy="0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162698ED-8F4D-172C-DB90-8EF8D8A07350}"/>
              </a:ext>
            </a:extLst>
          </p:cNvPr>
          <p:cNvSpPr txBox="1"/>
          <p:nvPr/>
        </p:nvSpPr>
        <p:spPr>
          <a:xfrm>
            <a:off x="7850215" y="809625"/>
            <a:ext cx="41952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Firebase (Google Cloud managed services)</a:t>
            </a:r>
            <a:endParaRPr lang="en-IT" sz="16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E4CB814-069D-C8B7-EE75-2FA5AE4B6EF8}"/>
              </a:ext>
            </a:extLst>
          </p:cNvPr>
          <p:cNvSpPr txBox="1"/>
          <p:nvPr/>
        </p:nvSpPr>
        <p:spPr>
          <a:xfrm>
            <a:off x="7850215" y="4246302"/>
            <a:ext cx="4195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Reference Architecture</a:t>
            </a:r>
            <a:endParaRPr lang="en-IT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70E839-4E47-A7CF-374E-875DEA74C73F}"/>
              </a:ext>
            </a:extLst>
          </p:cNvPr>
          <p:cNvSpPr txBox="1"/>
          <p:nvPr/>
        </p:nvSpPr>
        <p:spPr>
          <a:xfrm>
            <a:off x="7850215" y="3369461"/>
            <a:ext cx="13553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S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calable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994286-5544-B644-65E3-9FBBAA695F43}"/>
              </a:ext>
            </a:extLst>
          </p:cNvPr>
          <p:cNvSpPr txBox="1"/>
          <p:nvPr/>
        </p:nvSpPr>
        <p:spPr>
          <a:xfrm>
            <a:off x="10177158" y="3383298"/>
            <a:ext cx="21577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I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nteroperable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399D72-8134-0D14-5862-FCA6B35004FF}"/>
              </a:ext>
            </a:extLst>
          </p:cNvPr>
          <p:cNvSpPr txBox="1"/>
          <p:nvPr/>
        </p:nvSpPr>
        <p:spPr>
          <a:xfrm>
            <a:off x="9013688" y="3361800"/>
            <a:ext cx="21577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R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eliable</a:t>
            </a:r>
            <a:endParaRPr lang="en-IT" sz="1400" dirty="0"/>
          </a:p>
        </p:txBody>
      </p:sp>
    </p:spTree>
    <p:extLst>
      <p:ext uri="{BB962C8B-B14F-4D97-AF65-F5344CB8AC3E}">
        <p14:creationId xmlns:p14="http://schemas.microsoft.com/office/powerpoint/2010/main" val="829625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2">
            <a:extLst>
              <a:ext uri="{FF2B5EF4-FFF2-40B4-BE49-F238E27FC236}">
                <a16:creationId xmlns:a16="http://schemas.microsoft.com/office/drawing/2014/main" id="{3EB3858F-532F-E7A8-DA00-51B68E119581}"/>
              </a:ext>
            </a:extLst>
          </p:cNvPr>
          <p:cNvSpPr/>
          <p:nvPr/>
        </p:nvSpPr>
        <p:spPr>
          <a:xfrm>
            <a:off x="757661" y="2648937"/>
            <a:ext cx="5247730" cy="1552361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69E9D178-F0AC-DA23-BB65-25D8E230DA2F}"/>
              </a:ext>
            </a:extLst>
          </p:cNvPr>
          <p:cNvSpPr/>
          <p:nvPr/>
        </p:nvSpPr>
        <p:spPr>
          <a:xfrm>
            <a:off x="202172" y="178703"/>
            <a:ext cx="9491186" cy="612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Client Layer: User-Centric Web Application</a:t>
            </a:r>
            <a:endParaRPr lang="en-US" sz="3850" dirty="0">
              <a:latin typeface="Quattrocento" panose="02020502030000000404" pitchFamily="18" charset="0"/>
            </a:endParaRPr>
          </a:p>
        </p:txBody>
      </p:sp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AE479772-1B20-D6AA-A140-25D5A8AB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245" y="1282234"/>
            <a:ext cx="2361364" cy="5118119"/>
          </a:xfrm>
          <a:prstGeom prst="rect">
            <a:avLst/>
          </a:prstGeom>
        </p:spPr>
      </p:pic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E66CBA3C-4EB6-D687-CDCF-921A233B8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899" y="1282234"/>
            <a:ext cx="2361363" cy="5089805"/>
          </a:xfrm>
          <a:prstGeom prst="rect">
            <a:avLst/>
          </a:prstGeom>
        </p:spPr>
      </p:pic>
      <p:sp>
        <p:nvSpPr>
          <p:cNvPr id="9" name="Text 9">
            <a:extLst>
              <a:ext uri="{FF2B5EF4-FFF2-40B4-BE49-F238E27FC236}">
                <a16:creationId xmlns:a16="http://schemas.microsoft.com/office/drawing/2014/main" id="{62B3BE06-23DE-3AEA-8069-FCEFED166153}"/>
              </a:ext>
            </a:extLst>
          </p:cNvPr>
          <p:cNvSpPr/>
          <p:nvPr/>
        </p:nvSpPr>
        <p:spPr>
          <a:xfrm>
            <a:off x="372672" y="856703"/>
            <a:ext cx="2448282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User Capabilities:</a:t>
            </a:r>
            <a:endParaRPr lang="en-US" sz="19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F06C32-3978-2BC3-ABA4-D43294A8462F}"/>
              </a:ext>
            </a:extLst>
          </p:cNvPr>
          <p:cNvSpPr txBox="1"/>
          <p:nvPr/>
        </p:nvSpPr>
        <p:spPr>
          <a:xfrm>
            <a:off x="372671" y="1107225"/>
            <a:ext cx="6930171" cy="13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Secure authentication and profile management.</a:t>
            </a: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Real-time visualization of parking slots on an interactive map.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Effortless reservation process, including plate number and duration selection.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Comprehensive reservation management: arrive, extend, cancel, and leave.</a:t>
            </a:r>
            <a:endParaRPr lang="en-US" sz="1400" dirty="0">
              <a:latin typeface="Quattrocento" panose="020205020300000004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429F9A-4BBA-40D1-F4C5-C3C51197D1F0}"/>
              </a:ext>
            </a:extLst>
          </p:cNvPr>
          <p:cNvSpPr txBox="1"/>
          <p:nvPr/>
        </p:nvSpPr>
        <p:spPr>
          <a:xfrm>
            <a:off x="1002867" y="2806761"/>
            <a:ext cx="47677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The client </a:t>
            </a:r>
            <a:r>
              <a:rPr lang="en-GB" sz="1200" b="1" dirty="0">
                <a:solidFill>
                  <a:srgbClr val="C00000"/>
                </a:solidFill>
                <a:latin typeface="Quattrocento" panose="02020502030000000404" pitchFamily="18" charset="0"/>
              </a:rPr>
              <a:t>never talks directly </a:t>
            </a:r>
            <a:r>
              <a:rPr lang="en-GB" sz="1200" b="1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to IoT devices</a:t>
            </a:r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.</a:t>
            </a:r>
            <a:b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</a:br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All interactions go through the IoT platform via </a:t>
            </a:r>
            <a:r>
              <a:rPr lang="en-GB" sz="1200" b="1" dirty="0">
                <a:solidFill>
                  <a:srgbClr val="FFC000"/>
                </a:solidFill>
                <a:latin typeface="Quattrocento" panose="02020502030000000404" pitchFamily="18" charset="0"/>
              </a:rPr>
              <a:t>HTTP(REST) APIs</a:t>
            </a:r>
          </a:p>
          <a:p>
            <a:pPr algn="l"/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Examples: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/reservations/{id}/arrive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/reservations/{id}/leave</a:t>
            </a:r>
          </a:p>
          <a:p>
            <a:endParaRPr lang="en-IT" sz="12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7C4481-9122-7F20-3BF3-2D6C92EAAC20}"/>
              </a:ext>
            </a:extLst>
          </p:cNvPr>
          <p:cNvSpPr txBox="1"/>
          <p:nvPr/>
        </p:nvSpPr>
        <p:spPr>
          <a:xfrm>
            <a:off x="372671" y="4356977"/>
            <a:ext cx="614748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Key Technologies:</a:t>
            </a: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064A8A6A-58CB-67FD-41D7-40CD58A532EE}"/>
              </a:ext>
            </a:extLst>
          </p:cNvPr>
          <p:cNvSpPr/>
          <p:nvPr/>
        </p:nvSpPr>
        <p:spPr>
          <a:xfrm>
            <a:off x="405472" y="4707127"/>
            <a:ext cx="8028067" cy="2009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Next.js</a:t>
            </a:r>
            <a:endParaRPr lang="en-US" sz="1400" b="1" dirty="0">
              <a:solidFill>
                <a:srgbClr val="F9EEE7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React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React-Leaflet &amp; Leaflet</a:t>
            </a:r>
            <a:endParaRPr lang="en-US" sz="1400" dirty="0">
              <a:solidFill>
                <a:srgbClr val="F9EEE7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Firebase Authentication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Firestore</a:t>
            </a: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SDK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Browser Geolocation API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5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28B133B-8B3E-90E9-6746-76327A229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261" y="2118670"/>
            <a:ext cx="7285766" cy="4553604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77AF1B-E671-0E55-45AA-297384EADFFF}"/>
              </a:ext>
            </a:extLst>
          </p:cNvPr>
          <p:cNvSpPr txBox="1"/>
          <p:nvPr/>
        </p:nvSpPr>
        <p:spPr>
          <a:xfrm>
            <a:off x="120476" y="86499"/>
            <a:ext cx="12046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US" sz="36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IoT Platform: Node-RED for Orchestration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9D035D-F52E-0F55-6D08-BA69D0B32146}"/>
              </a:ext>
            </a:extLst>
          </p:cNvPr>
          <p:cNvSpPr txBox="1"/>
          <p:nvPr/>
        </p:nvSpPr>
        <p:spPr>
          <a:xfrm>
            <a:off x="-92388" y="735112"/>
            <a:ext cx="95329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rtl="1" eaLnBrk="1" latinLnBrk="0" hangingPunct="1"/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Serves as the central orchestration and control hub for the entire smart parking system</a:t>
            </a:r>
            <a:endParaRPr lang="en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7DAF35-9579-18E9-AE88-5BC6A7CC34B9}"/>
              </a:ext>
            </a:extLst>
          </p:cNvPr>
          <p:cNvSpPr txBox="1"/>
          <p:nvPr/>
        </p:nvSpPr>
        <p:spPr>
          <a:xfrm>
            <a:off x="206973" y="2149635"/>
            <a:ext cx="4567877" cy="23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400" dirty="0">
                <a:solidFill>
                  <a:srgbClr val="FFC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Responsible</a:t>
            </a: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for: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validating reservation requests,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managing the full reservation lifecycle,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publishing commands to gateways via MQTT,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processing device status and heartbeat messages,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updating persistent data storage,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feeding critical data to the monitoring dashboard.</a:t>
            </a:r>
            <a:endParaRPr lang="en-US" sz="1400" dirty="0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8B3E98F7-E61D-4640-B3D0-FA4D3430DB35}"/>
              </a:ext>
            </a:extLst>
          </p:cNvPr>
          <p:cNvSpPr/>
          <p:nvPr/>
        </p:nvSpPr>
        <p:spPr>
          <a:xfrm>
            <a:off x="8192524" y="1200276"/>
            <a:ext cx="3254118" cy="727378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FBF39D9A-7D3C-27C8-C286-20B995E83A20}"/>
              </a:ext>
            </a:extLst>
          </p:cNvPr>
          <p:cNvSpPr/>
          <p:nvPr/>
        </p:nvSpPr>
        <p:spPr>
          <a:xfrm>
            <a:off x="4415475" y="1215654"/>
            <a:ext cx="3254118" cy="712000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2ECCBD41-4FAB-24E8-ED51-B502F57F80D8}"/>
              </a:ext>
            </a:extLst>
          </p:cNvPr>
          <p:cNvSpPr/>
          <p:nvPr/>
        </p:nvSpPr>
        <p:spPr>
          <a:xfrm>
            <a:off x="659033" y="1215654"/>
            <a:ext cx="3254118" cy="712000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120A4-3031-16B3-5A02-FB649B8D5897}"/>
              </a:ext>
            </a:extLst>
          </p:cNvPr>
          <p:cNvSpPr txBox="1"/>
          <p:nvPr/>
        </p:nvSpPr>
        <p:spPr>
          <a:xfrm>
            <a:off x="674622" y="1368195"/>
            <a:ext cx="3217922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8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Event-Driven Logic</a:t>
            </a:r>
            <a:endParaRPr lang="en-US" sz="1800" dirty="0">
              <a:solidFill>
                <a:srgbClr val="10263E"/>
              </a:solidFill>
            </a:endParaRPr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3D6FCC7B-23E5-C183-3368-A3E061129DD3}"/>
              </a:ext>
            </a:extLst>
          </p:cNvPr>
          <p:cNvSpPr/>
          <p:nvPr/>
        </p:nvSpPr>
        <p:spPr>
          <a:xfrm>
            <a:off x="4436082" y="1200277"/>
            <a:ext cx="3213088" cy="70299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Integrated Protocols</a:t>
            </a:r>
            <a:endParaRPr lang="en-US" sz="1900" dirty="0">
              <a:solidFill>
                <a:srgbClr val="10263E"/>
              </a:solidFill>
            </a:endParaRPr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F1D7932C-5368-D648-0680-97416285FE9E}"/>
              </a:ext>
            </a:extLst>
          </p:cNvPr>
          <p:cNvSpPr/>
          <p:nvPr/>
        </p:nvSpPr>
        <p:spPr>
          <a:xfrm>
            <a:off x="8171918" y="1215654"/>
            <a:ext cx="3274724" cy="687611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Visualized Flows</a:t>
            </a:r>
            <a:endParaRPr lang="en-US" sz="1900" dirty="0">
              <a:solidFill>
                <a:srgbClr val="10263E"/>
              </a:solidFill>
            </a:endParaRPr>
          </a:p>
        </p:txBody>
      </p:sp>
      <p:sp>
        <p:nvSpPr>
          <p:cNvPr id="29" name="Text 0">
            <a:extLst>
              <a:ext uri="{FF2B5EF4-FFF2-40B4-BE49-F238E27FC236}">
                <a16:creationId xmlns:a16="http://schemas.microsoft.com/office/drawing/2014/main" id="{C1925B39-D544-6B08-248D-8C7BE6EF3271}"/>
              </a:ext>
            </a:extLst>
          </p:cNvPr>
          <p:cNvSpPr/>
          <p:nvPr/>
        </p:nvSpPr>
        <p:spPr>
          <a:xfrm>
            <a:off x="276782" y="4494488"/>
            <a:ext cx="4352670" cy="579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Blocks of Logic:</a:t>
            </a:r>
            <a:endParaRPr lang="en-US" sz="12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 4">
            <a:extLst>
              <a:ext uri="{FF2B5EF4-FFF2-40B4-BE49-F238E27FC236}">
                <a16:creationId xmlns:a16="http://schemas.microsoft.com/office/drawing/2014/main" id="{27C43549-5534-5DEF-8FBC-0982096B500B}"/>
              </a:ext>
            </a:extLst>
          </p:cNvPr>
          <p:cNvSpPr/>
          <p:nvPr/>
        </p:nvSpPr>
        <p:spPr>
          <a:xfrm>
            <a:off x="367945" y="5073965"/>
            <a:ext cx="4331316" cy="1598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 algn="l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HTTP In / HTTP Response</a:t>
            </a: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MQTT In / MQTT Out</a:t>
            </a: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Function Nodes</a:t>
            </a:r>
            <a:endParaRPr lang="en-US" sz="1400" dirty="0">
              <a:solidFill>
                <a:srgbClr val="F9EEE7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Inject &amp; Switch Nodes</a:t>
            </a:r>
          </a:p>
          <a:p>
            <a:pPr>
              <a:lnSpc>
                <a:spcPts val="2250"/>
              </a:lnSpc>
            </a:pPr>
            <a:endParaRPr lang="en-US" sz="1400" dirty="0">
              <a:solidFill>
                <a:srgbClr val="FF0000"/>
              </a:solidFill>
              <a:latin typeface="Quattrocento" panose="02020502030000000404" pitchFamily="18" charset="0"/>
            </a:endParaRPr>
          </a:p>
          <a:p>
            <a:pPr>
              <a:lnSpc>
                <a:spcPts val="2250"/>
              </a:lnSpc>
            </a:pPr>
            <a:endParaRPr lang="en-US" sz="1400" dirty="0">
              <a:latin typeface="Quattrocento" panose="02020502030000000404" pitchFamily="18" charset="0"/>
            </a:endParaRPr>
          </a:p>
          <a:p>
            <a:pPr marL="0" indent="0" algn="l">
              <a:lnSpc>
                <a:spcPts val="2250"/>
              </a:lnSpc>
              <a:buNone/>
            </a:pPr>
            <a:endParaRPr lang="en-US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98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656BAD-A178-26AF-1083-D1F6C758D64A}"/>
              </a:ext>
            </a:extLst>
          </p:cNvPr>
          <p:cNvSpPr txBox="1"/>
          <p:nvPr/>
        </p:nvSpPr>
        <p:spPr>
          <a:xfrm>
            <a:off x="110618" y="95340"/>
            <a:ext cx="103738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i="0" u="none" strike="noStrike" dirty="0">
                <a:effectLst/>
                <a:latin typeface="Quattrocento" panose="02020502030000000404" pitchFamily="18" charset="0"/>
              </a:rPr>
              <a:t>Persistent Data Model (</a:t>
            </a:r>
            <a:r>
              <a:rPr lang="en-GB" sz="2800" i="0" u="none" strike="noStrike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2800" i="0" u="none" strike="noStrike" dirty="0">
                <a:effectLst/>
                <a:latin typeface="Quattrocento" panose="02020502030000000404" pitchFamily="18" charset="0"/>
              </a:rPr>
              <a:t>)</a:t>
            </a:r>
          </a:p>
          <a:p>
            <a:r>
              <a:rPr lang="en-GB" sz="160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Hierarchical NoSQL schema for real-time IoT state</a:t>
            </a:r>
            <a:endParaRPr lang="en-IT" sz="16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5D77CFC-4E7B-E0E7-6317-0C51EED99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82" y="458986"/>
            <a:ext cx="6281518" cy="63990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9AA6E-7248-C7F9-4A14-B01D3F17098B}"/>
              </a:ext>
            </a:extLst>
          </p:cNvPr>
          <p:cNvSpPr txBox="1"/>
          <p:nvPr/>
        </p:nvSpPr>
        <p:spPr>
          <a:xfrm>
            <a:off x="431252" y="1873767"/>
            <a:ext cx="582361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Hierarchical model mirrors physical deployment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Separation of concerns: physical state vs. business logic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Optimized for real-time updates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Transaction-safe lifecycle updates</a:t>
            </a:r>
            <a:endParaRPr lang="en-GB" sz="1400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Supports monitoring and analytics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Scales naturally with number of lots and devices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404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3CBB8B-2F78-D05C-C6F1-F0BF4C2B9FCD}"/>
              </a:ext>
            </a:extLst>
          </p:cNvPr>
          <p:cNvSpPr txBox="1"/>
          <p:nvPr/>
        </p:nvSpPr>
        <p:spPr>
          <a:xfrm>
            <a:off x="108122" y="0"/>
            <a:ext cx="6098058" cy="521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Communication Middleware: MQTT with </a:t>
            </a:r>
            <a:r>
              <a:rPr lang="en-US" sz="1800" dirty="0" err="1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Mosquitto</a:t>
            </a:r>
            <a:endParaRPr lang="en-US" sz="18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3C33535-45BC-8354-A114-FC702C94A16C}"/>
              </a:ext>
            </a:extLst>
          </p:cNvPr>
          <p:cNvSpPr/>
          <p:nvPr/>
        </p:nvSpPr>
        <p:spPr>
          <a:xfrm>
            <a:off x="559513" y="879642"/>
            <a:ext cx="337292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Mosquitto Broker Configuration:</a:t>
            </a: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36E45C0-9CB8-8B8F-CAEC-8382EAC53AFA}"/>
              </a:ext>
            </a:extLst>
          </p:cNvPr>
          <p:cNvSpPr/>
          <p:nvPr/>
        </p:nvSpPr>
        <p:spPr>
          <a:xfrm>
            <a:off x="559513" y="1223009"/>
            <a:ext cx="6761439" cy="902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Standard MQTT Port (1883):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Operating over TCP/IP </a:t>
            </a: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Message Format: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All MQTT messages are encoded in </a:t>
            </a:r>
            <a:r>
              <a:rPr lang="en-US" sz="1200" b="1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JSON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2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1200" dirty="0">
              <a:latin typeface="Quattrocento" panose="02020502030000000404" pitchFamily="18" charset="0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CC0D07F4-24D6-0EDE-20F4-FBF5C20FC396}"/>
              </a:ext>
            </a:extLst>
          </p:cNvPr>
          <p:cNvSpPr/>
          <p:nvPr/>
        </p:nvSpPr>
        <p:spPr>
          <a:xfrm>
            <a:off x="559513" y="2156559"/>
            <a:ext cx="2321600" cy="46566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MQTT Topics:</a:t>
            </a:r>
            <a:endParaRPr lang="en-US" sz="18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112DAC76-ED0E-40B5-C014-910432E9B6F4}"/>
              </a:ext>
            </a:extLst>
          </p:cNvPr>
          <p:cNvSpPr/>
          <p:nvPr/>
        </p:nvSpPr>
        <p:spPr>
          <a:xfrm>
            <a:off x="559513" y="2708718"/>
            <a:ext cx="7311738" cy="145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/down_link</a:t>
            </a: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Commands from the platform to specific gateways.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down_link_ack</a:t>
            </a: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Acknowledgement from gateways to the platform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up_link</a:t>
            </a: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Status updates originating from locks, forwarded by gateways to the platform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/heartbeat</a:t>
            </a: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Periodic </a:t>
            </a:r>
            <a:r>
              <a:rPr lang="en-GB" sz="1000" b="0" i="0" u="none" strike="noStrike" dirty="0">
                <a:effectLst/>
                <a:latin typeface="Quattrocento" panose="02020502030000000404" pitchFamily="18" charset="0"/>
              </a:rPr>
              <a:t>health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messages of gateways and their related locks from gateways to the platform.</a:t>
            </a:r>
            <a:endParaRPr lang="en-US" sz="10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B0E98BEA-CF94-D06A-9A4B-8681985EA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251" y="225306"/>
            <a:ext cx="4051985" cy="26215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Shape 2">
            <a:extLst>
              <a:ext uri="{FF2B5EF4-FFF2-40B4-BE49-F238E27FC236}">
                <a16:creationId xmlns:a16="http://schemas.microsoft.com/office/drawing/2014/main" id="{DF0DB5F8-DBC8-721A-8259-B57FA722FEA8}"/>
              </a:ext>
            </a:extLst>
          </p:cNvPr>
          <p:cNvSpPr/>
          <p:nvPr/>
        </p:nvSpPr>
        <p:spPr>
          <a:xfrm>
            <a:off x="350559" y="1980252"/>
            <a:ext cx="7409483" cy="2233394"/>
          </a:xfrm>
          <a:prstGeom prst="roundRect">
            <a:avLst>
              <a:gd name="adj" fmla="val 6997"/>
            </a:avLst>
          </a:prstGeom>
          <a:noFill/>
          <a:ln w="22860">
            <a:solidFill>
              <a:srgbClr val="10263E"/>
            </a:solidFill>
            <a:prstDash val="solid"/>
          </a:ln>
        </p:spPr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07A699-A45A-A1F2-B6E1-44BE5B9A8908}"/>
              </a:ext>
            </a:extLst>
          </p:cNvPr>
          <p:cNvCxnSpPr>
            <a:cxnSpLocks/>
          </p:cNvCxnSpPr>
          <p:nvPr/>
        </p:nvCxnSpPr>
        <p:spPr>
          <a:xfrm>
            <a:off x="559513" y="2622219"/>
            <a:ext cx="1850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5341D12-2922-7283-FFCC-C1121BF3FB08}"/>
              </a:ext>
            </a:extLst>
          </p:cNvPr>
          <p:cNvSpPr txBox="1"/>
          <p:nvPr/>
        </p:nvSpPr>
        <p:spPr>
          <a:xfrm>
            <a:off x="559513" y="4850347"/>
            <a:ext cx="413848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dirty="0">
                <a:latin typeface="Quattrocento" panose="02020502030000000404" pitchFamily="18" charset="0"/>
              </a:rPr>
              <a:t>T</a:t>
            </a:r>
            <a:r>
              <a:rPr lang="en-GB" sz="1200" i="0" u="none" strike="noStrike" dirty="0">
                <a:effectLst/>
                <a:latin typeface="Quattrocento" panose="02020502030000000404" pitchFamily="18" charset="0"/>
              </a:rPr>
              <a:t>he same communication middleware</a:t>
            </a:r>
          </a:p>
          <a:p>
            <a:pPr algn="l"/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internally between gateways and their related locks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7F6FA9-630B-D7B7-E4EB-4074828E15AF}"/>
              </a:ext>
            </a:extLst>
          </p:cNvPr>
          <p:cNvSpPr txBox="1"/>
          <p:nvPr/>
        </p:nvSpPr>
        <p:spPr>
          <a:xfrm>
            <a:off x="6867410" y="4532619"/>
            <a:ext cx="4911203" cy="17433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i="0" u="none" strike="noStrike" dirty="0">
                <a:effectLst/>
                <a:latin typeface="Quattrocento" panose="02020502030000000404" pitchFamily="18" charset="0"/>
              </a:rPr>
              <a:t>Internal Gateway–Lock Topics:</a:t>
            </a: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        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cmd</a:t>
            </a:r>
            <a:r>
              <a:rPr lang="en-GB" sz="10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: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commands from gateway to lock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/status:</a:t>
            </a:r>
            <a:r>
              <a:rPr lang="en-GB" sz="1400" b="1" i="0" u="none" strike="noStrike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status updates from lock to gateway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      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/heartbeat</a:t>
            </a:r>
            <a:r>
              <a:rPr lang="en-GB" sz="1400" b="1" dirty="0">
                <a:solidFill>
                  <a:srgbClr val="00B050"/>
                </a:solidFill>
                <a:latin typeface="Quattrocento" panose="02020502030000000404" pitchFamily="18" charset="0"/>
              </a:rPr>
              <a:t>:</a:t>
            </a:r>
            <a:r>
              <a:rPr lang="en-GB" sz="1400" b="1" i="0" u="none" strike="noStrike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periodic lock health messages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7F48EE-736E-1185-6748-E0E2DD3F7AA7}"/>
              </a:ext>
            </a:extLst>
          </p:cNvPr>
          <p:cNvSpPr txBox="1"/>
          <p:nvPr/>
        </p:nvSpPr>
        <p:spPr>
          <a:xfrm>
            <a:off x="559513" y="4522988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Quattrocento" panose="02020502030000000404" pitchFamily="18" charset="0"/>
              </a:rPr>
              <a:t>G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ateway ↔ Lock </a:t>
            </a:r>
            <a:r>
              <a:rPr lang="en-GB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radio link (</a:t>
            </a:r>
            <a:r>
              <a:rPr lang="en-GB" i="0" u="none" strike="noStrike" dirty="0" err="1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LoRaWAN</a:t>
            </a:r>
            <a:r>
              <a:rPr lang="en-GB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 / RF) 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-</a:t>
            </a:r>
            <a:r>
              <a:rPr lang="en-GB" dirty="0">
                <a:latin typeface="Quattrocento" panose="02020502030000000404" pitchFamily="18" charset="0"/>
              </a:rPr>
              <a:t> 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Simulation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9F2093A-7D2E-A805-F6C4-76BBC00214D7}"/>
              </a:ext>
            </a:extLst>
          </p:cNvPr>
          <p:cNvCxnSpPr>
            <a:cxnSpLocks/>
          </p:cNvCxnSpPr>
          <p:nvPr/>
        </p:nvCxnSpPr>
        <p:spPr>
          <a:xfrm>
            <a:off x="6867410" y="5077272"/>
            <a:ext cx="33433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hape 2">
            <a:extLst>
              <a:ext uri="{FF2B5EF4-FFF2-40B4-BE49-F238E27FC236}">
                <a16:creationId xmlns:a16="http://schemas.microsoft.com/office/drawing/2014/main" id="{976A539A-F0CF-659A-E83A-9BA6FFF770D4}"/>
              </a:ext>
            </a:extLst>
          </p:cNvPr>
          <p:cNvSpPr/>
          <p:nvPr/>
        </p:nvSpPr>
        <p:spPr>
          <a:xfrm>
            <a:off x="6684985" y="4474082"/>
            <a:ext cx="4700117" cy="2233394"/>
          </a:xfrm>
          <a:prstGeom prst="roundRect">
            <a:avLst>
              <a:gd name="adj" fmla="val 6997"/>
            </a:avLst>
          </a:prstGeom>
          <a:noFill/>
          <a:ln w="22860">
            <a:solidFill>
              <a:srgbClr val="10263E"/>
            </a:solidFill>
            <a:prstDash val="solid"/>
          </a:ln>
        </p:spPr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F3A5A7D-9D00-63F2-20DF-F632A3648695}"/>
              </a:ext>
            </a:extLst>
          </p:cNvPr>
          <p:cNvCxnSpPr>
            <a:cxnSpLocks/>
          </p:cNvCxnSpPr>
          <p:nvPr/>
        </p:nvCxnSpPr>
        <p:spPr>
          <a:xfrm>
            <a:off x="350559" y="4336631"/>
            <a:ext cx="1173331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663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0">
            <a:extLst>
              <a:ext uri="{FF2B5EF4-FFF2-40B4-BE49-F238E27FC236}">
                <a16:creationId xmlns:a16="http://schemas.microsoft.com/office/drawing/2014/main" id="{E410DF97-5F82-A8AB-73D6-4A4287889534}"/>
              </a:ext>
            </a:extLst>
          </p:cNvPr>
          <p:cNvSpPr/>
          <p:nvPr/>
        </p:nvSpPr>
        <p:spPr>
          <a:xfrm>
            <a:off x="6153149" y="3973830"/>
            <a:ext cx="5029200" cy="25704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9" name="Shape 3">
            <a:extLst>
              <a:ext uri="{FF2B5EF4-FFF2-40B4-BE49-F238E27FC236}">
                <a16:creationId xmlns:a16="http://schemas.microsoft.com/office/drawing/2014/main" id="{58CB51E2-D0E4-D5A3-A04D-8DF432D1AED2}"/>
              </a:ext>
            </a:extLst>
          </p:cNvPr>
          <p:cNvSpPr/>
          <p:nvPr/>
        </p:nvSpPr>
        <p:spPr>
          <a:xfrm>
            <a:off x="1066801" y="1130498"/>
            <a:ext cx="5033009" cy="2569726"/>
          </a:xfrm>
          <a:prstGeom prst="roundRect">
            <a:avLst>
              <a:gd name="adj" fmla="val 799"/>
            </a:avLst>
          </a:prstGeom>
          <a:solidFill>
            <a:schemeClr val="bg2">
              <a:lumMod val="5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6FD58707-2F55-12CD-DEB5-3676DB2FCC84}"/>
              </a:ext>
            </a:extLst>
          </p:cNvPr>
          <p:cNvSpPr/>
          <p:nvPr/>
        </p:nvSpPr>
        <p:spPr>
          <a:xfrm>
            <a:off x="158840" y="74316"/>
            <a:ext cx="6529149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Simulated Devices: Gateways and Locks</a:t>
            </a:r>
            <a:endParaRPr lang="en-US" sz="2500" dirty="0">
              <a:latin typeface="Quattrocento" panose="02020502030000000404" pitchFamily="18" charset="0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50CEEA7C-5A3D-6F79-3553-BCF12908C214}"/>
              </a:ext>
            </a:extLst>
          </p:cNvPr>
          <p:cNvSpPr/>
          <p:nvPr/>
        </p:nvSpPr>
        <p:spPr>
          <a:xfrm>
            <a:off x="186343" y="510694"/>
            <a:ext cx="9310449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To faithfully replicate a real IoT deployment without physical hardware, both gateways and locks are simulated using Node.js.</a:t>
            </a: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11FF5D9F-5F86-9788-6DEC-C19DC17B7E98}"/>
              </a:ext>
            </a:extLst>
          </p:cNvPr>
          <p:cNvSpPr/>
          <p:nvPr/>
        </p:nvSpPr>
        <p:spPr>
          <a:xfrm>
            <a:off x="6118860" y="1130498"/>
            <a:ext cx="15240" cy="5397818"/>
          </a:xfrm>
          <a:prstGeom prst="roundRect">
            <a:avLst>
              <a:gd name="adj" fmla="val 134696"/>
            </a:avLst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1F32B15B-1B96-1E2F-1169-9C0A8A169E74}"/>
              </a:ext>
            </a:extLst>
          </p:cNvPr>
          <p:cNvSpPr/>
          <p:nvPr/>
        </p:nvSpPr>
        <p:spPr>
          <a:xfrm>
            <a:off x="1066801" y="1289411"/>
            <a:ext cx="193190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Simulation:</a:t>
            </a:r>
            <a:endParaRPr lang="en-US" sz="1500" dirty="0">
              <a:latin typeface="Quattrocento" panose="02020502030000000404" pitchFamily="18" charset="0"/>
            </a:endParaRPr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134DCF85-165D-D1DD-7737-02FA2DC6D784}"/>
              </a:ext>
            </a:extLst>
          </p:cNvPr>
          <p:cNvSpPr/>
          <p:nvPr/>
        </p:nvSpPr>
        <p:spPr>
          <a:xfrm>
            <a:off x="1186025" y="1689783"/>
            <a:ext cx="4887116" cy="2109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Each represent a single gateway installed on a lot and manage all the locks</a:t>
            </a: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Connects to Mosquitto as an MQTT client.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Subscribes to its dedicated </a:t>
            </a:r>
            <a:r>
              <a:rPr lang="en-US" sz="1050" dirty="0" err="1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topic for incoming message.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GB" sz="1050" dirty="0">
                <a:latin typeface="Quattrocento" panose="02020502030000000404" pitchFamily="18" charset="0"/>
              </a:rPr>
              <a:t>A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cts as </a:t>
            </a:r>
            <a:r>
              <a:rPr lang="en-GB" sz="1050" i="0" u="none" strike="noStrike" dirty="0">
                <a:effectLst/>
                <a:latin typeface="Quattrocento" panose="02020502030000000404" pitchFamily="18" charset="0"/>
              </a:rPr>
              <a:t>bridge, translating 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platform-level topics (/+/</a:t>
            </a:r>
            <a:r>
              <a:rPr lang="en-GB" sz="105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) into</a:t>
            </a:r>
            <a:br>
              <a:rPr lang="en-GB" sz="1050" b="0" i="0" u="none" strike="noStrike" dirty="0">
                <a:effectLst/>
                <a:latin typeface="Quattrocento" panose="02020502030000000404" pitchFamily="18" charset="0"/>
              </a:rPr>
            </a:br>
            <a:r>
              <a:rPr lang="en-GB" sz="1050" i="0" u="none" strike="noStrike" dirty="0">
                <a:effectLst/>
                <a:latin typeface="Quattrocento" panose="02020502030000000404" pitchFamily="18" charset="0"/>
              </a:rPr>
              <a:t>per-lock internal topics</a:t>
            </a:r>
            <a:r>
              <a:rPr lang="en-GB" sz="1050" dirty="0">
                <a:latin typeface="Quattrocento" panose="020205020300000004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Publishes acknowledgements (</a:t>
            </a:r>
            <a:r>
              <a:rPr lang="en-US" sz="1050" dirty="0" err="1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down_link_ack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) to IoT platform.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Aggregates messages &amp; publishes periodic heartbeat messages.</a:t>
            </a:r>
            <a:endParaRPr lang="en-US" sz="1050" dirty="0">
              <a:latin typeface="Quattrocento" panose="02020502030000000404" pitchFamily="18" charset="0"/>
            </a:endParaRPr>
          </a:p>
          <a:p>
            <a:pPr>
              <a:lnSpc>
                <a:spcPct val="150000"/>
              </a:lnSpc>
            </a:pPr>
            <a:endParaRPr lang="en-US" sz="1050" dirty="0">
              <a:latin typeface="Quattrocento" panose="02020502030000000404" pitchFamily="18" charset="0"/>
            </a:endParaRPr>
          </a:p>
          <a:p>
            <a:pPr>
              <a:lnSpc>
                <a:spcPct val="150000"/>
              </a:lnSpc>
            </a:pPr>
            <a:endParaRPr lang="en-US" sz="1050" dirty="0">
              <a:latin typeface="Quattrocento" panose="02020502030000000404" pitchFamily="18" charset="0"/>
            </a:endParaRPr>
          </a:p>
          <a:p>
            <a:pPr algn="l">
              <a:lnSpc>
                <a:spcPct val="150000"/>
              </a:lnSpc>
            </a:pPr>
            <a:endParaRPr lang="en-GB" sz="1050" i="0" u="none" strike="noStrike" dirty="0">
              <a:effectLst/>
              <a:latin typeface="Quattrocento" panose="02020502030000000404" pitchFamily="18" charset="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17" name="Text 11">
            <a:extLst>
              <a:ext uri="{FF2B5EF4-FFF2-40B4-BE49-F238E27FC236}">
                <a16:creationId xmlns:a16="http://schemas.microsoft.com/office/drawing/2014/main" id="{511EF6BD-8598-F898-3C00-12886180463A}"/>
              </a:ext>
            </a:extLst>
          </p:cNvPr>
          <p:cNvSpPr/>
          <p:nvPr/>
        </p:nvSpPr>
        <p:spPr>
          <a:xfrm>
            <a:off x="6278523" y="4110633"/>
            <a:ext cx="193190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Lock Simulation:</a:t>
            </a:r>
            <a:endParaRPr lang="en-US" sz="1500" dirty="0">
              <a:latin typeface="Quattrocento" panose="02020502030000000404" pitchFamily="18" charset="0"/>
            </a:endParaRPr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4D16C454-8723-AB35-AFA7-952C4D0306D8}"/>
              </a:ext>
            </a:extLst>
          </p:cNvPr>
          <p:cNvSpPr/>
          <p:nvPr/>
        </p:nvSpPr>
        <p:spPr>
          <a:xfrm>
            <a:off x="6278523" y="4434124"/>
            <a:ext cx="4381619" cy="2094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Each represents a lock installed on a slot, maintaining internal state (status, arm position, battery, sensors states).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Subscribes to commands forwarded by its gateway.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Updates its internal status in response to received commands (e.g., raising/lowering arm) and publishes Status messages.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Periodically publishes 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Consolas" pitchFamily="34" charset="-120"/>
              </a:rPr>
              <a:t>h</a:t>
            </a:r>
            <a:r>
              <a:rPr lang="en-US" sz="1050" dirty="0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eartbeat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messages to its gateway.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Simulates real-world conditions like battery drain and dynamic sensor changes.</a:t>
            </a:r>
            <a:endParaRPr lang="en-US" sz="105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pic>
        <p:nvPicPr>
          <p:cNvPr id="27" name="Picture 26" descr="A screenshot of a phone&#10;&#10;Description automatically generated">
            <a:extLst>
              <a:ext uri="{FF2B5EF4-FFF2-40B4-BE49-F238E27FC236}">
                <a16:creationId xmlns:a16="http://schemas.microsoft.com/office/drawing/2014/main" id="{C37046F7-7378-0C87-13E5-3C9422BB2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6093" y="85746"/>
            <a:ext cx="2214217" cy="30346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F07BC5C-55DC-344C-F29A-0D04360549CF}"/>
              </a:ext>
            </a:extLst>
          </p:cNvPr>
          <p:cNvSpPr txBox="1"/>
          <p:nvPr/>
        </p:nvSpPr>
        <p:spPr>
          <a:xfrm>
            <a:off x="257534" y="4259508"/>
            <a:ext cx="6292571" cy="600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Simulated Devices &amp; Execution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Gateways and locks run as independent Node.js processes.</a:t>
            </a:r>
            <a:r>
              <a:rPr lang="en-GB" sz="1400" b="0" i="0" u="none" strike="noStrike" dirty="0">
                <a:effectLst/>
                <a:latin typeface="Quattrocento" panose="02020502030000000404" pitchFamily="18" charset="0"/>
              </a:rPr>
              <a:t>.</a:t>
            </a:r>
            <a:endParaRPr lang="en-IT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99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66546D8-E9CB-501F-E7E0-EA51A29AD810}"/>
              </a:ext>
            </a:extLst>
          </p:cNvPr>
          <p:cNvSpPr txBox="1">
            <a:spLocks/>
          </p:cNvSpPr>
          <p:nvPr/>
        </p:nvSpPr>
        <p:spPr>
          <a:xfrm>
            <a:off x="80293" y="46886"/>
            <a:ext cx="2528979" cy="6024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latin typeface="Quattrocento" panose="02020502030000000404" pitchFamily="18" charset="0"/>
              </a:rPr>
              <a:t>Reservation Lifecycle</a:t>
            </a:r>
            <a:endParaRPr lang="en-IT" sz="2800" dirty="0">
              <a:latin typeface="Quattrocento" panose="02020502030000000404" pitchFamily="18" charset="0"/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FD38E836-A673-D4DB-B8FB-B02B14F5CAC1}"/>
              </a:ext>
            </a:extLst>
          </p:cNvPr>
          <p:cNvSpPr/>
          <p:nvPr/>
        </p:nvSpPr>
        <p:spPr>
          <a:xfrm>
            <a:off x="130186" y="4061802"/>
            <a:ext cx="9412014" cy="96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End-to-End Request Flow: From Client to Device</a:t>
            </a:r>
          </a:p>
          <a:p>
            <a:pPr marL="0" indent="0" algn="l">
              <a:lnSpc>
                <a:spcPts val="3200"/>
              </a:lnSpc>
              <a:buNone/>
            </a:pPr>
            <a:r>
              <a:rPr lang="en-GB" sz="1400" dirty="0">
                <a:effectLst/>
                <a:latin typeface="Quattrocento" panose="02020502030000000404" pitchFamily="18" charset="0"/>
              </a:rPr>
              <a:t>Full lifecycle of a reservation command from user click to physical actuation</a:t>
            </a:r>
          </a:p>
          <a:p>
            <a:pPr marL="0" indent="0" algn="l">
              <a:lnSpc>
                <a:spcPts val="3200"/>
              </a:lnSpc>
              <a:buNone/>
            </a:pPr>
            <a:endParaRPr lang="en-US" sz="20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AD01CDF-F350-4E82-B9DE-9CE4C8D1DF40}"/>
              </a:ext>
            </a:extLst>
          </p:cNvPr>
          <p:cNvSpPr/>
          <p:nvPr/>
        </p:nvSpPr>
        <p:spPr>
          <a:xfrm>
            <a:off x="126954" y="1190316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 cmpd="sng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00B050"/>
                </a:solidFill>
                <a:latin typeface="Quattrocento" panose="02020502030000000404" pitchFamily="18" charset="0"/>
              </a:rPr>
              <a:t>Free</a:t>
            </a:r>
            <a:endParaRPr lang="en-IT" sz="1100" dirty="0">
              <a:solidFill>
                <a:srgbClr val="00B050"/>
              </a:solidFill>
              <a:latin typeface="Quattrocento" panose="02020502030000000404" pitchFamily="18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66EDD1E-AA55-FBDA-F0DF-7B92566D7615}"/>
              </a:ext>
            </a:extLst>
          </p:cNvPr>
          <p:cNvSpPr/>
          <p:nvPr/>
        </p:nvSpPr>
        <p:spPr>
          <a:xfrm>
            <a:off x="2125110" y="117415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FFC000"/>
                </a:solidFill>
                <a:latin typeface="Quattrocento" panose="02020502030000000404" pitchFamily="18" charset="0"/>
              </a:rPr>
              <a:t>Reserving</a:t>
            </a:r>
            <a:endParaRPr lang="en-IT" sz="11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C8271B2-D6D6-E293-DCD6-20373C7BA0AA}"/>
              </a:ext>
            </a:extLst>
          </p:cNvPr>
          <p:cNvSpPr/>
          <p:nvPr/>
        </p:nvSpPr>
        <p:spPr>
          <a:xfrm>
            <a:off x="4366050" y="117414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Reserved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1F2B760-5689-2650-7D1A-4F4E9B73FC38}"/>
              </a:ext>
            </a:extLst>
          </p:cNvPr>
          <p:cNvSpPr/>
          <p:nvPr/>
        </p:nvSpPr>
        <p:spPr>
          <a:xfrm>
            <a:off x="5325888" y="1654363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C00000"/>
                </a:solidFill>
                <a:latin typeface="Quattrocento" panose="02020502030000000404" pitchFamily="18" charset="0"/>
              </a:rPr>
              <a:t>Occupied</a:t>
            </a:r>
            <a:endParaRPr lang="en-IT" sz="1100" dirty="0">
              <a:solidFill>
                <a:srgbClr val="C00000"/>
              </a:solidFill>
              <a:latin typeface="Quattrocento" panose="02020502030000000404" pitchFamily="18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193C8FE-D86B-BE56-B5DE-E61A56DF67E7}"/>
              </a:ext>
            </a:extLst>
          </p:cNvPr>
          <p:cNvSpPr/>
          <p:nvPr/>
        </p:nvSpPr>
        <p:spPr>
          <a:xfrm>
            <a:off x="2908804" y="2487499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100" dirty="0">
                <a:solidFill>
                  <a:srgbClr val="FFFF00"/>
                </a:solidFill>
                <a:latin typeface="Quattrocento" panose="02020502030000000404" pitchFamily="18" charset="0"/>
              </a:rPr>
              <a:t>Completed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3C7D2C48-E501-0AED-7454-47ABBAACE809}"/>
              </a:ext>
            </a:extLst>
          </p:cNvPr>
          <p:cNvSpPr/>
          <p:nvPr/>
        </p:nvSpPr>
        <p:spPr>
          <a:xfrm>
            <a:off x="3199658" y="1405135"/>
            <a:ext cx="1303671" cy="36044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400" dirty="0">
                <a:latin typeface="Quattrocento" panose="02020502030000000404" pitchFamily="18" charset="0"/>
              </a:rPr>
              <a:t>Expire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29FEDF5-76DD-9633-A6B4-076F66538B97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 flipV="1">
            <a:off x="1457537" y="745907"/>
            <a:ext cx="667573" cy="1072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C05AB3F-F00B-5830-646C-91C422D83C4E}"/>
              </a:ext>
            </a:extLst>
          </p:cNvPr>
          <p:cNvCxnSpPr>
            <a:cxnSpLocks/>
            <a:stCxn id="35" idx="6"/>
            <a:endCxn id="36" idx="2"/>
          </p:cNvCxnSpPr>
          <p:nvPr/>
        </p:nvCxnSpPr>
        <p:spPr>
          <a:xfrm flipV="1">
            <a:off x="3455693" y="745906"/>
            <a:ext cx="91035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19B349E-0C8F-E0F2-6E12-A8C7B1534C30}"/>
              </a:ext>
            </a:extLst>
          </p:cNvPr>
          <p:cNvCxnSpPr>
            <a:cxnSpLocks/>
            <a:stCxn id="36" idx="6"/>
            <a:endCxn id="37" idx="0"/>
          </p:cNvCxnSpPr>
          <p:nvPr/>
        </p:nvCxnSpPr>
        <p:spPr>
          <a:xfrm>
            <a:off x="5696633" y="745906"/>
            <a:ext cx="294547" cy="908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2EE16A7-DD5A-4FCE-C9CD-BF69B01C6F3F}"/>
              </a:ext>
            </a:extLst>
          </p:cNvPr>
          <p:cNvCxnSpPr>
            <a:cxnSpLocks/>
            <a:stCxn id="37" idx="3"/>
            <a:endCxn id="38" idx="6"/>
          </p:cNvCxnSpPr>
          <p:nvPr/>
        </p:nvCxnSpPr>
        <p:spPr>
          <a:xfrm flipH="1">
            <a:off x="4239387" y="2727265"/>
            <a:ext cx="1281360" cy="388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D09BB41-F845-65F7-C8D8-13FA0C69C1D5}"/>
              </a:ext>
            </a:extLst>
          </p:cNvPr>
          <p:cNvCxnSpPr>
            <a:cxnSpLocks/>
            <a:stCxn id="38" idx="2"/>
          </p:cNvCxnSpPr>
          <p:nvPr/>
        </p:nvCxnSpPr>
        <p:spPr>
          <a:xfrm flipH="1" flipV="1">
            <a:off x="1439217" y="1853106"/>
            <a:ext cx="1469587" cy="1262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DECB9A8-60F8-B8A8-ADE3-E1D222C831C2}"/>
              </a:ext>
            </a:extLst>
          </p:cNvPr>
          <p:cNvCxnSpPr>
            <a:cxnSpLocks/>
            <a:stCxn id="36" idx="4"/>
            <a:endCxn id="39" idx="3"/>
          </p:cNvCxnSpPr>
          <p:nvPr/>
        </p:nvCxnSpPr>
        <p:spPr>
          <a:xfrm flipH="1">
            <a:off x="4503329" y="1374397"/>
            <a:ext cx="528013" cy="210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8D1A031-316D-74F2-4C76-1ECEB5BF7C25}"/>
              </a:ext>
            </a:extLst>
          </p:cNvPr>
          <p:cNvCxnSpPr>
            <a:cxnSpLocks/>
            <a:stCxn id="39" idx="1"/>
            <a:endCxn id="33" idx="6"/>
          </p:cNvCxnSpPr>
          <p:nvPr/>
        </p:nvCxnSpPr>
        <p:spPr>
          <a:xfrm flipH="1">
            <a:off x="1457537" y="1585356"/>
            <a:ext cx="1742121" cy="23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CB7A0436-FFAE-BECF-09C6-2027FA139319}"/>
              </a:ext>
            </a:extLst>
          </p:cNvPr>
          <p:cNvSpPr/>
          <p:nvPr/>
        </p:nvSpPr>
        <p:spPr>
          <a:xfrm>
            <a:off x="193895" y="5079416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Client App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User clicks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"Reserve".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Sends</a:t>
            </a:r>
            <a:r>
              <a:rPr lang="en-GB" sz="800" dirty="0">
                <a:latin typeface="Quattrocento" panose="02020502030000000404" pitchFamily="18" charset="0"/>
              </a:rPr>
              <a:t>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HTTP POST.</a:t>
            </a:r>
            <a:endParaRPr lang="en-IT" sz="800" dirty="0">
              <a:latin typeface="Quattrocento" panose="02020502030000000404" pitchFamily="18" charset="0"/>
            </a:endParaRPr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A84C1AA5-CA14-5FB3-6FB0-381D8C8D2C31}"/>
              </a:ext>
            </a:extLst>
          </p:cNvPr>
          <p:cNvSpPr/>
          <p:nvPr/>
        </p:nvSpPr>
        <p:spPr>
          <a:xfrm>
            <a:off x="1684515" y="508007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Validates, creates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”Reserving” record in DB.</a:t>
            </a:r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8990380E-81FA-43BD-56E3-4BA46A1E957B}"/>
              </a:ext>
            </a:extLst>
          </p:cNvPr>
          <p:cNvSpPr/>
          <p:nvPr/>
        </p:nvSpPr>
        <p:spPr>
          <a:xfrm>
            <a:off x="3193378" y="5090070"/>
            <a:ext cx="1188000" cy="1188000"/>
          </a:xfrm>
          <a:prstGeom prst="roundRect">
            <a:avLst/>
          </a:prstGeom>
          <a:solidFill>
            <a:schemeClr val="bg2">
              <a:lumMod val="50000"/>
              <a:alpha val="48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publishes a </a:t>
            </a:r>
            <a:r>
              <a:rPr lang="en-US" sz="800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downLink</a:t>
            </a: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to the gateway via MQTT.</a:t>
            </a:r>
            <a:endParaRPr lang="en-US" sz="800" dirty="0">
              <a:latin typeface="Quattrocento" panose="02020502030000000404" pitchFamily="18" charset="0"/>
            </a:endParaRPr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42F6DA62-404E-E102-BEDC-E2E84B660DDE}"/>
              </a:ext>
            </a:extLst>
          </p:cNvPr>
          <p:cNvSpPr/>
          <p:nvPr/>
        </p:nvSpPr>
        <p:spPr>
          <a:xfrm>
            <a:off x="4739080" y="5090070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Routes message to specific Lock. Sends ACK.</a:t>
            </a:r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F7D5D9D7-605D-DB22-5B0C-6F9AED62E25A}"/>
              </a:ext>
            </a:extLst>
          </p:cNvPr>
          <p:cNvSpPr/>
          <p:nvPr/>
        </p:nvSpPr>
        <p:spPr>
          <a:xfrm>
            <a:off x="6280501" y="5090846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Lock Device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Arm raises. status changed.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Publishes Status.</a:t>
            </a:r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73C093B3-14E9-8E4E-ADE6-FB696B6BB489}"/>
              </a:ext>
            </a:extLst>
          </p:cNvPr>
          <p:cNvSpPr/>
          <p:nvPr/>
        </p:nvSpPr>
        <p:spPr>
          <a:xfrm>
            <a:off x="7799176" y="5087242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Return </a:t>
            </a:r>
            <a:r>
              <a:rPr lang="en-GB" sz="800" dirty="0">
                <a:latin typeface="Quattrocento" panose="02020502030000000404" pitchFamily="18" charset="0"/>
              </a:rPr>
              <a:t>Lock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STATUS to IOT platform via </a:t>
            </a:r>
            <a:r>
              <a:rPr lang="en-GB" sz="800" dirty="0" err="1">
                <a:effectLst/>
                <a:latin typeface="Quattrocento" panose="02020502030000000404" pitchFamily="18" charset="0"/>
              </a:rPr>
              <a:t>UpLink</a:t>
            </a:r>
            <a:endParaRPr lang="en-GB" sz="800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21493F11-A844-F41F-9670-5190EC079C0B}"/>
              </a:ext>
            </a:extLst>
          </p:cNvPr>
          <p:cNvSpPr/>
          <p:nvPr/>
        </p:nvSpPr>
        <p:spPr>
          <a:xfrm>
            <a:off x="9335066" y="509289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Receives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STATUS. Updates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DB record to Reserved</a:t>
            </a: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EC505EF1-BC3F-1A78-B682-B931BE2850BD}"/>
              </a:ext>
            </a:extLst>
          </p:cNvPr>
          <p:cNvSpPr/>
          <p:nvPr/>
        </p:nvSpPr>
        <p:spPr>
          <a:xfrm>
            <a:off x="10844395" y="509289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Client App</a:t>
            </a:r>
          </a:p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Listener triggers</a:t>
            </a:r>
            <a:r>
              <a:rPr lang="en-GB" sz="800" dirty="0">
                <a:latin typeface="Quattrocento" panose="02020502030000000404" pitchFamily="18" charset="0"/>
              </a:rPr>
              <a:t>.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UI update: Slot turns Occupied on Map.</a:t>
            </a:r>
          </a:p>
          <a:p>
            <a:pPr>
              <a:lnSpc>
                <a:spcPct val="150000"/>
              </a:lnSpc>
            </a:pPr>
            <a:endParaRPr lang="en-GB" sz="800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00705E9-5B91-5A38-CA59-BE26DDB40ECD}"/>
              </a:ext>
            </a:extLst>
          </p:cNvPr>
          <p:cNvSpPr txBox="1"/>
          <p:nvPr/>
        </p:nvSpPr>
        <p:spPr>
          <a:xfrm>
            <a:off x="6920355" y="378092"/>
            <a:ext cx="5192078" cy="1728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Expiration Enforcement:</a:t>
            </a:r>
            <a:endParaRPr lang="en-GB" sz="1200" b="1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P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eriodic Node-RED job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Every 60 seconds it checks 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 for active or occupied reservations that have passed </a:t>
            </a:r>
            <a:r>
              <a:rPr lang="en-GB" sz="1200" dirty="0" err="1">
                <a:latin typeface="Quattrocento" panose="02020502030000000404" pitchFamily="18" charset="0"/>
              </a:rPr>
              <a:t>expiresAt</a:t>
            </a:r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Atomically s</a:t>
            </a:r>
            <a:r>
              <a:rPr lang="en-GB" sz="1200" dirty="0">
                <a:latin typeface="Quattrocento" panose="02020502030000000404" pitchFamily="18" charset="0"/>
              </a:rPr>
              <a:t>et slot status to free and reservation to expired in </a:t>
            </a:r>
            <a:r>
              <a:rPr lang="en-GB" sz="1200" dirty="0" err="1">
                <a:latin typeface="Quattrocento" panose="02020502030000000404" pitchFamily="18" charset="0"/>
              </a:rPr>
              <a:t>Firestore</a:t>
            </a:r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send an MQTT </a:t>
            </a:r>
            <a:r>
              <a:rPr lang="en-GB" sz="1200" dirty="0">
                <a:latin typeface="Quattrocento" panose="02020502030000000404" pitchFamily="18" charset="0"/>
              </a:rPr>
              <a:t>EXPIRED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 message to the gateway(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)</a:t>
            </a:r>
            <a:endParaRPr lang="en-IT" sz="1200" dirty="0">
              <a:latin typeface="Quattrocento" panose="02020502030000000404" pitchFamily="18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897FEF47-D9A8-85DF-8434-A32341FFE23E}"/>
              </a:ext>
            </a:extLst>
          </p:cNvPr>
          <p:cNvSpPr txBox="1"/>
          <p:nvPr/>
        </p:nvSpPr>
        <p:spPr>
          <a:xfrm>
            <a:off x="6975828" y="2403514"/>
            <a:ext cx="5192078" cy="1451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FFC000"/>
                </a:solidFill>
                <a:latin typeface="Quattrocento" panose="02020502030000000404" pitchFamily="18" charset="0"/>
              </a:rPr>
              <a:t>Leave simulation</a:t>
            </a:r>
            <a:r>
              <a:rPr lang="en-GB" sz="1200" b="1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:</a:t>
            </a:r>
            <a:endParaRPr lang="en-GB" sz="1200" b="1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In a real deployment, a user </a:t>
            </a:r>
            <a:r>
              <a:rPr lang="en-GB" sz="1200" b="1" i="0" u="none" strike="noStrike" dirty="0">
                <a:effectLst/>
                <a:latin typeface="Quattrocento" panose="02020502030000000404" pitchFamily="18" charset="0"/>
              </a:rPr>
              <a:t>does not click “I left”</a:t>
            </a:r>
            <a:endParaRPr lang="en-GB" sz="1200" b="0" i="0" u="none" strike="noStrike" dirty="0">
              <a:effectLst/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In Node-RED, leave is simulated by removing physical presence, 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both magnetic and proximity sensors transition to false.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P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ublish a MQTT "SIM_OBJECT” message</a:t>
            </a:r>
            <a:r>
              <a:rPr lang="en-GB" sz="1200" dirty="0">
                <a:latin typeface="Quattrocento" panose="02020502030000000404" pitchFamily="18" charset="0"/>
              </a:rPr>
              <a:t> to the gateway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(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)</a:t>
            </a:r>
            <a:endParaRPr lang="en-IT" sz="1200" dirty="0">
              <a:latin typeface="Quattrocento" panose="02020502030000000404" pitchFamily="18" charset="0"/>
            </a:endParaRP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40970AC3-69BF-D920-3B83-B0D38D057D7C}"/>
              </a:ext>
            </a:extLst>
          </p:cNvPr>
          <p:cNvCxnSpPr>
            <a:cxnSpLocks/>
            <a:stCxn id="134" idx="3"/>
            <a:endCxn id="136" idx="1"/>
          </p:cNvCxnSpPr>
          <p:nvPr/>
        </p:nvCxnSpPr>
        <p:spPr>
          <a:xfrm>
            <a:off x="1381895" y="5673416"/>
            <a:ext cx="302620" cy="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AB903253-68A7-3D61-8EF3-CA2D45A7821F}"/>
              </a:ext>
            </a:extLst>
          </p:cNvPr>
          <p:cNvCxnSpPr>
            <a:cxnSpLocks/>
            <a:stCxn id="136" idx="3"/>
            <a:endCxn id="137" idx="1"/>
          </p:cNvCxnSpPr>
          <p:nvPr/>
        </p:nvCxnSpPr>
        <p:spPr>
          <a:xfrm>
            <a:off x="2872515" y="5674078"/>
            <a:ext cx="320863" cy="9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23B75BAD-1C4D-D0E8-DDED-B319D9348DC1}"/>
              </a:ext>
            </a:extLst>
          </p:cNvPr>
          <p:cNvCxnSpPr>
            <a:cxnSpLocks/>
            <a:stCxn id="137" idx="3"/>
            <a:endCxn id="138" idx="1"/>
          </p:cNvCxnSpPr>
          <p:nvPr/>
        </p:nvCxnSpPr>
        <p:spPr>
          <a:xfrm>
            <a:off x="4381378" y="5684070"/>
            <a:ext cx="3577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17BDE471-349D-0F3D-059A-E9FF7049B590}"/>
              </a:ext>
            </a:extLst>
          </p:cNvPr>
          <p:cNvCxnSpPr>
            <a:cxnSpLocks/>
            <a:stCxn id="138" idx="3"/>
            <a:endCxn id="139" idx="1"/>
          </p:cNvCxnSpPr>
          <p:nvPr/>
        </p:nvCxnSpPr>
        <p:spPr>
          <a:xfrm>
            <a:off x="5927080" y="5684070"/>
            <a:ext cx="353421" cy="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77B8D2EB-16D0-AD9F-8C26-1DE21F7EDE3A}"/>
              </a:ext>
            </a:extLst>
          </p:cNvPr>
          <p:cNvCxnSpPr>
            <a:cxnSpLocks/>
            <a:stCxn id="139" idx="3"/>
            <a:endCxn id="140" idx="1"/>
          </p:cNvCxnSpPr>
          <p:nvPr/>
        </p:nvCxnSpPr>
        <p:spPr>
          <a:xfrm flipV="1">
            <a:off x="7468501" y="5681242"/>
            <a:ext cx="330675" cy="3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C3156A41-6825-5807-848C-A9E7A3DF8B01}"/>
              </a:ext>
            </a:extLst>
          </p:cNvPr>
          <p:cNvCxnSpPr>
            <a:cxnSpLocks/>
            <a:stCxn id="140" idx="3"/>
            <a:endCxn id="143" idx="1"/>
          </p:cNvCxnSpPr>
          <p:nvPr/>
        </p:nvCxnSpPr>
        <p:spPr>
          <a:xfrm>
            <a:off x="8987176" y="5681242"/>
            <a:ext cx="347890" cy="5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CC976BFE-DED8-5B44-96E4-002B9C2DBC22}"/>
              </a:ext>
            </a:extLst>
          </p:cNvPr>
          <p:cNvCxnSpPr>
            <a:cxnSpLocks/>
            <a:stCxn id="143" idx="3"/>
            <a:endCxn id="144" idx="1"/>
          </p:cNvCxnSpPr>
          <p:nvPr/>
        </p:nvCxnSpPr>
        <p:spPr>
          <a:xfrm>
            <a:off x="10523066" y="5686898"/>
            <a:ext cx="321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urved Connector 193">
            <a:extLst>
              <a:ext uri="{FF2B5EF4-FFF2-40B4-BE49-F238E27FC236}">
                <a16:creationId xmlns:a16="http://schemas.microsoft.com/office/drawing/2014/main" id="{955BFDD4-59D8-0488-B4F3-C66301D83F37}"/>
              </a:ext>
            </a:extLst>
          </p:cNvPr>
          <p:cNvCxnSpPr>
            <a:stCxn id="36" idx="7"/>
            <a:endCxn id="36" idx="6"/>
          </p:cNvCxnSpPr>
          <p:nvPr/>
        </p:nvCxnSpPr>
        <p:spPr>
          <a:xfrm rot="16200000" flipH="1">
            <a:off x="5376997" y="426271"/>
            <a:ext cx="444411" cy="194859"/>
          </a:xfrm>
          <a:prstGeom prst="curvedConnector4">
            <a:avLst>
              <a:gd name="adj1" fmla="val -20846"/>
              <a:gd name="adj2" fmla="val 2173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>
            <a:extLst>
              <a:ext uri="{FF2B5EF4-FFF2-40B4-BE49-F238E27FC236}">
                <a16:creationId xmlns:a16="http://schemas.microsoft.com/office/drawing/2014/main" id="{E47A9BCD-ADE1-FA74-E571-48986080313C}"/>
              </a:ext>
            </a:extLst>
          </p:cNvPr>
          <p:cNvSpPr txBox="1"/>
          <p:nvPr/>
        </p:nvSpPr>
        <p:spPr>
          <a:xfrm>
            <a:off x="5843906" y="209612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Extend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B3ED5-8AB6-4BB7-FEC7-BF340BC1295A}"/>
              </a:ext>
            </a:extLst>
          </p:cNvPr>
          <p:cNvSpPr txBox="1"/>
          <p:nvPr/>
        </p:nvSpPr>
        <p:spPr>
          <a:xfrm>
            <a:off x="280658" y="3130119"/>
            <a:ext cx="24806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Alice Use Case Coverage</a:t>
            </a:r>
            <a:endParaRPr lang="en-IT" sz="1400" dirty="0">
              <a:solidFill>
                <a:schemeClr val="tx1">
                  <a:lumMod val="95000"/>
                </a:schemeClr>
              </a:solidFill>
              <a:latin typeface="Quattrocento" panose="02020502030000000404" pitchFamily="18" charset="0"/>
            </a:endParaRPr>
          </a:p>
        </p:txBody>
      </p: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8519D403-809F-9728-FA32-89E0BD0F93A5}"/>
              </a:ext>
            </a:extLst>
          </p:cNvPr>
          <p:cNvCxnSpPr>
            <a:cxnSpLocks/>
            <a:stCxn id="37" idx="5"/>
            <a:endCxn id="37" idx="4"/>
          </p:cNvCxnSpPr>
          <p:nvPr/>
        </p:nvCxnSpPr>
        <p:spPr>
          <a:xfrm rot="5400000">
            <a:off x="6134356" y="2584089"/>
            <a:ext cx="184081" cy="470432"/>
          </a:xfrm>
          <a:prstGeom prst="curvedConnector3">
            <a:avLst>
              <a:gd name="adj1" fmla="val 2241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0EE4D2F-FCA7-217D-3859-404BCFC870E0}"/>
              </a:ext>
            </a:extLst>
          </p:cNvPr>
          <p:cNvSpPr txBox="1"/>
          <p:nvPr/>
        </p:nvSpPr>
        <p:spPr>
          <a:xfrm>
            <a:off x="5946114" y="3152001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200" dirty="0">
                <a:solidFill>
                  <a:srgbClr val="C00000"/>
                </a:solidFill>
                <a:latin typeface="Quattrocento" panose="02020502030000000404" pitchFamily="18" charset="0"/>
              </a:rPr>
              <a:t>Extend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31E99D-5D2B-E6E3-9FA9-C6F30F0609E7}"/>
              </a:ext>
            </a:extLst>
          </p:cNvPr>
          <p:cNvCxnSpPr>
            <a:cxnSpLocks/>
            <a:stCxn id="39" idx="3"/>
            <a:endCxn id="37" idx="2"/>
          </p:cNvCxnSpPr>
          <p:nvPr/>
        </p:nvCxnSpPr>
        <p:spPr>
          <a:xfrm>
            <a:off x="4503329" y="1585356"/>
            <a:ext cx="822559" cy="697499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0D34A2E-8EA4-6CCE-D976-43B4C4E45CCA}"/>
              </a:ext>
            </a:extLst>
          </p:cNvPr>
          <p:cNvSpPr/>
          <p:nvPr/>
        </p:nvSpPr>
        <p:spPr>
          <a:xfrm>
            <a:off x="3235885" y="2010318"/>
            <a:ext cx="1303671" cy="338076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400" dirty="0">
                <a:latin typeface="Quattrocento" panose="02020502030000000404" pitchFamily="18" charset="0"/>
              </a:rPr>
              <a:t>Cancel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679C729-96DC-D856-56DA-C502F9F4981F}"/>
              </a:ext>
            </a:extLst>
          </p:cNvPr>
          <p:cNvCxnSpPr>
            <a:cxnSpLocks/>
            <a:stCxn id="35" idx="4"/>
            <a:endCxn id="19" idx="1"/>
          </p:cNvCxnSpPr>
          <p:nvPr/>
        </p:nvCxnSpPr>
        <p:spPr>
          <a:xfrm>
            <a:off x="2790402" y="1374398"/>
            <a:ext cx="445483" cy="804958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758A4B9-969E-2F4E-4BDE-A233CFF536D6}"/>
              </a:ext>
            </a:extLst>
          </p:cNvPr>
          <p:cNvCxnSpPr>
            <a:cxnSpLocks/>
            <a:stCxn id="36" idx="4"/>
            <a:endCxn id="19" idx="3"/>
          </p:cNvCxnSpPr>
          <p:nvPr/>
        </p:nvCxnSpPr>
        <p:spPr>
          <a:xfrm flipH="1">
            <a:off x="4539556" y="1374397"/>
            <a:ext cx="491786" cy="80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57EAD5A-32E6-CBC1-62B9-38C6F5E3821D}"/>
              </a:ext>
            </a:extLst>
          </p:cNvPr>
          <p:cNvCxnSpPr>
            <a:cxnSpLocks/>
            <a:stCxn id="19" idx="1"/>
            <a:endCxn id="33" idx="6"/>
          </p:cNvCxnSpPr>
          <p:nvPr/>
        </p:nvCxnSpPr>
        <p:spPr>
          <a:xfrm flipH="1" flipV="1">
            <a:off x="1457537" y="1818808"/>
            <a:ext cx="1778348" cy="360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823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85D1D3-D330-B5AC-92CF-EE4CEA400C70}"/>
              </a:ext>
            </a:extLst>
          </p:cNvPr>
          <p:cNvSpPr/>
          <p:nvPr/>
        </p:nvSpPr>
        <p:spPr>
          <a:xfrm>
            <a:off x="429600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Utilizes the browser's Geolocation API to verify physical presence near the parking slot </a:t>
            </a:r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to automatically trigger arrival </a:t>
            </a:r>
            <a:r>
              <a:rPr lang="en-GB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 cost-effective alternative to camera-based solutions.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9547816-8534-9A62-D8D2-F2BC1E1B9DEB}"/>
              </a:ext>
            </a:extLst>
          </p:cNvPr>
          <p:cNvSpPr/>
          <p:nvPr/>
        </p:nvSpPr>
        <p:spPr>
          <a:xfrm>
            <a:off x="22860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Simulated Camera &amp; external ANPR service uses image input to compare observed plate with expected plate, enabling automatic arrival confirmation upon a match.</a:t>
            </a:r>
            <a:endParaRPr lang="en-US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Test cases: correct plate, wrong plate.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C9CAC7-C9A0-2116-FF6C-DB4CFD4570BA}"/>
              </a:ext>
            </a:extLst>
          </p:cNvPr>
          <p:cNvSpPr/>
          <p:nvPr/>
        </p:nvSpPr>
        <p:spPr>
          <a:xfrm>
            <a:off x="2948490" y="856000"/>
            <a:ext cx="735706" cy="742950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3DDA06-6308-E1C4-43BC-00D72B2D9610}"/>
              </a:ext>
            </a:extLst>
          </p:cNvPr>
          <p:cNvSpPr txBox="1"/>
          <p:nvPr/>
        </p:nvSpPr>
        <p:spPr>
          <a:xfrm>
            <a:off x="11430" y="57150"/>
            <a:ext cx="4215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400" dirty="0">
                <a:latin typeface="Quattrocento" panose="02020502030000000404" pitchFamily="18" charset="0"/>
              </a:rPr>
              <a:t>Improvements Implemented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9A6291-439F-0505-1592-E0E82E4B1533}"/>
              </a:ext>
            </a:extLst>
          </p:cNvPr>
          <p:cNvSpPr/>
          <p:nvPr/>
        </p:nvSpPr>
        <p:spPr>
          <a:xfrm>
            <a:off x="831723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Magnetic sensor is combined with proximity sensor to detect mismatches and abnormal conditions, enhancing accuracy through sensor fusion.</a:t>
            </a: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Test cases: correct plate, non-car object (magnetic-only)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18E0A-9673-ACE7-2406-51F8E11CFFF7}"/>
              </a:ext>
            </a:extLst>
          </p:cNvPr>
          <p:cNvSpPr txBox="1"/>
          <p:nvPr/>
        </p:nvSpPr>
        <p:spPr>
          <a:xfrm>
            <a:off x="411480" y="1245870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ANPR-Based Arrival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B59DA7-22D7-2F1A-69BE-6DDF7AF8A72C}"/>
              </a:ext>
            </a:extLst>
          </p:cNvPr>
          <p:cNvCxnSpPr/>
          <p:nvPr/>
        </p:nvCxnSpPr>
        <p:spPr>
          <a:xfrm>
            <a:off x="468630" y="1634490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157C82-4B20-9334-8ADC-201E739A7E70}"/>
              </a:ext>
            </a:extLst>
          </p:cNvPr>
          <p:cNvSpPr txBox="1"/>
          <p:nvPr/>
        </p:nvSpPr>
        <p:spPr>
          <a:xfrm>
            <a:off x="4450080" y="1245870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GPS-Based Arrival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D1EFA32-1CCA-70B3-1180-2F03A04791D9}"/>
              </a:ext>
            </a:extLst>
          </p:cNvPr>
          <p:cNvCxnSpPr/>
          <p:nvPr/>
        </p:nvCxnSpPr>
        <p:spPr>
          <a:xfrm>
            <a:off x="4507230" y="1634490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D506B51-203B-617A-2996-82A4E04CE69D}"/>
              </a:ext>
            </a:extLst>
          </p:cNvPr>
          <p:cNvSpPr txBox="1"/>
          <p:nvPr/>
        </p:nvSpPr>
        <p:spPr>
          <a:xfrm>
            <a:off x="8530590" y="1265158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Proximity Sensor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3DB9A01-5219-E3DD-6CC8-15A8B29A256B}"/>
              </a:ext>
            </a:extLst>
          </p:cNvPr>
          <p:cNvCxnSpPr/>
          <p:nvPr/>
        </p:nvCxnSpPr>
        <p:spPr>
          <a:xfrm>
            <a:off x="8587740" y="1653778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phic 13" descr="Camera with solid fill">
            <a:extLst>
              <a:ext uri="{FF2B5EF4-FFF2-40B4-BE49-F238E27FC236}">
                <a16:creationId xmlns:a16="http://schemas.microsoft.com/office/drawing/2014/main" id="{E9C8C47F-5803-37F9-3A8A-BF9DD9044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7765" y="946045"/>
            <a:ext cx="540000" cy="540000"/>
          </a:xfrm>
          <a:prstGeom prst="rect">
            <a:avLst/>
          </a:prstGeom>
        </p:spPr>
      </p:pic>
      <p:pic>
        <p:nvPicPr>
          <p:cNvPr id="16" name="Graphic 15" descr="Map with pin with solid fill">
            <a:extLst>
              <a:ext uri="{FF2B5EF4-FFF2-40B4-BE49-F238E27FC236}">
                <a16:creationId xmlns:a16="http://schemas.microsoft.com/office/drawing/2014/main" id="{842E2B4B-8223-CBF8-4258-A73D12A36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6242" y="957330"/>
            <a:ext cx="540000" cy="540000"/>
          </a:xfrm>
          <a:prstGeom prst="rect">
            <a:avLst/>
          </a:prstGeom>
        </p:spPr>
      </p:pic>
      <p:pic>
        <p:nvPicPr>
          <p:cNvPr id="18" name="Graphic 17" descr="Alterations &amp; Tailoring with solid fill">
            <a:extLst>
              <a:ext uri="{FF2B5EF4-FFF2-40B4-BE49-F238E27FC236}">
                <a16:creationId xmlns:a16="http://schemas.microsoft.com/office/drawing/2014/main" id="{86692ED4-F4DA-B896-8CCC-5978D9B1B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57173" y="945900"/>
            <a:ext cx="540000" cy="54000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54F371CC-5888-79F3-9F00-7B77225FBDAC}"/>
              </a:ext>
            </a:extLst>
          </p:cNvPr>
          <p:cNvSpPr/>
          <p:nvPr/>
        </p:nvSpPr>
        <p:spPr>
          <a:xfrm>
            <a:off x="7007063" y="855107"/>
            <a:ext cx="735706" cy="74295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A817FC-5C26-B7D8-1499-86D301771FF1}"/>
              </a:ext>
            </a:extLst>
          </p:cNvPr>
          <p:cNvSpPr/>
          <p:nvPr/>
        </p:nvSpPr>
        <p:spPr>
          <a:xfrm>
            <a:off x="11044814" y="874395"/>
            <a:ext cx="735706" cy="7429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234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9225</TotalTime>
  <Words>1392</Words>
  <Application>Microsoft Macintosh PowerPoint</Application>
  <PresentationFormat>Widescreen</PresentationFormat>
  <Paragraphs>218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Quattrocento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Sepideh Mottaghi</dc:creator>
  <cp:lastModifiedBy>Sepideh Mottaghi</cp:lastModifiedBy>
  <cp:revision>21</cp:revision>
  <dcterms:created xsi:type="dcterms:W3CDTF">2026-01-14T19:20:07Z</dcterms:created>
  <dcterms:modified xsi:type="dcterms:W3CDTF">2026-02-09T00:12:38Z</dcterms:modified>
</cp:coreProperties>
</file>

<file path=docProps/thumbnail.jpeg>
</file>